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2" r:id="rId2"/>
    <p:sldId id="265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73" r:id="rId11"/>
    <p:sldId id="274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0" autoAdjust="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Formation BPJEPS 2025/2026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25221-027B-4AFC-8F03-500D08AFCE3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3E3D6-63ED-47F3-A4B5-61E96C373B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410122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Formation BPJEPS 2025/2026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79DDC-DEBD-48B9-A72C-B1487A5E98A5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07C02-DFC4-4541-A328-07BCFB75D3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08760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2A14F-E195-CEE6-6E2D-27163F963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5D6AD27-C35C-1555-2993-BB1B0027B1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04BDB35-0E66-C9ED-BE3E-60F0AE478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5DE43F-B95F-F441-71B6-851E8687ED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07C02-DFC4-4541-A328-07BCFB75D360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e l'en-tête 4">
            <a:extLst>
              <a:ext uri="{FF2B5EF4-FFF2-40B4-BE49-F238E27FC236}">
                <a16:creationId xmlns:a16="http://schemas.microsoft.com/office/drawing/2014/main" id="{B23FBD9F-6D4B-60A1-7DFC-0E9D665E3EA9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FR"/>
              <a:t>Formation BPJEPS 2025/2026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30D103-4781-2BF4-58A2-A2E759243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04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/>
              <a:t>Formation BPJEPS 2025/2026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E07C02-DFC4-4541-A328-07BCFB75D360}" type="slidenum">
              <a:rPr lang="fr-FR" smtClean="0"/>
              <a:t>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622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2934-3BD0-45A8-A9BB-71BE0ED865B8}" type="datetime1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27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F436-EE9D-4BC5-AE96-F82C984D62DF}" type="datetime1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39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291-B963-4B15-B2CF-D881121593FA}" type="datetime1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70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E60-8597-4E45-88F5-7988602640A5}" type="datetime1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763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5DA1-7ED3-4EF0-B88B-21CF4978002F}" type="datetime1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19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FA15-9C5F-4AFC-A783-1E2A733C5A40}" type="datetime1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10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EA21-DC17-4DD6-9246-361185E66637}" type="datetime1">
              <a:rPr lang="fr-FR" smtClean="0"/>
              <a:t>02/02/2026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94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C7E5-3888-412E-AA07-75BA8C767F9F}" type="datetime1">
              <a:rPr lang="fr-FR" smtClean="0"/>
              <a:t>02/02/2026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476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FA0F-1D36-4DBF-81D9-703FA4C53AE8}" type="datetime1">
              <a:rPr lang="fr-FR" smtClean="0"/>
              <a:t>02/02/2026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56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BBF62-3042-426D-A58C-30833257A759}" type="datetime1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229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AA501-3662-4DF4-A363-493D77D4A4D4}" type="datetime1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72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E6E7C-7A47-4862-9969-02FE68DE4F7A}" type="datetime1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LS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86D5D-E47F-44A8-94DA-223212192B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64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20260127_budget.xls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Exemple_Budget.xlsx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F9B272F-01A6-B40D-7EAF-2AB2AD8A2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EB2DB27B-D808-541C-7914-CB16F1767A94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C7E5657-4F9D-BB2C-5FF3-82B9AF394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208" y="260412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fr-FR" sz="4800" b="1" dirty="0">
                <a:latin typeface="+mn-lt"/>
              </a:rPr>
              <a:t>LE BUDGET</a:t>
            </a:r>
            <a:br>
              <a:rPr lang="fr-FR" sz="4800" b="1" dirty="0">
                <a:latin typeface="+mn-lt"/>
              </a:rPr>
            </a:br>
            <a:r>
              <a:rPr lang="fr-FR" sz="4800" b="1" dirty="0">
                <a:latin typeface="+mn-lt"/>
              </a:rPr>
              <a:t>Intervention du 02 février 2026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7FC4C7-4D66-9175-7059-BA29B2352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F8D7DC6-AE3D-1EF4-9BED-D1673C68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1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9363B08-0557-7D0B-4F74-D7E38DB1970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128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F53EE-4E46-FE89-D30A-BDAA68FB9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A6CC4ACF-194F-5422-EBA1-0A6AC07C66A3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F89891A-A8FD-D96F-C8FE-6A89EBDB7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646F3C6-3319-A658-D98C-F1580F87B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10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9A51519-7894-4B4C-2E8B-6B5134670F6B}"/>
              </a:ext>
            </a:extLst>
          </p:cNvPr>
          <p:cNvSpPr txBox="1"/>
          <p:nvPr/>
        </p:nvSpPr>
        <p:spPr>
          <a:xfrm>
            <a:off x="3586629" y="139253"/>
            <a:ext cx="63955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 de tableau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7AA1214-EC78-F3BD-7880-3C97C989298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  <p:sp>
        <p:nvSpPr>
          <p:cNvPr id="8" name="Espace réservé du contenu 2">
            <a:hlinkClick r:id="rId3" action="ppaction://hlinkfile"/>
            <a:extLst>
              <a:ext uri="{FF2B5EF4-FFF2-40B4-BE49-F238E27FC236}">
                <a16:creationId xmlns:a16="http://schemas.microsoft.com/office/drawing/2014/main" id="{8FBEEDB5-4166-407D-3288-52FCFEA64104}"/>
              </a:ext>
            </a:extLst>
          </p:cNvPr>
          <p:cNvSpPr txBox="1">
            <a:spLocks/>
          </p:cNvSpPr>
          <p:nvPr/>
        </p:nvSpPr>
        <p:spPr>
          <a:xfrm>
            <a:off x="1165411" y="3197646"/>
            <a:ext cx="10515600" cy="4627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u="sng" dirty="0">
                <a:hlinkClick r:id="rId3" action="ppaction://hlinkfile"/>
              </a:rPr>
              <a:t>Tournoi de volley</a:t>
            </a:r>
            <a:endParaRPr lang="fr-FR" sz="2400" u="sng" dirty="0"/>
          </a:p>
        </p:txBody>
      </p:sp>
    </p:spTree>
    <p:extLst>
      <p:ext uri="{BB962C8B-B14F-4D97-AF65-F5344CB8AC3E}">
        <p14:creationId xmlns:p14="http://schemas.microsoft.com/office/powerpoint/2010/main" val="153026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11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5169878" y="2743200"/>
            <a:ext cx="2621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hlinkClick r:id="rId2" action="ppaction://hlinkfile"/>
              </a:rPr>
              <a:t>Autre exemple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392346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>
            <a:extLst>
              <a:ext uri="{FF2B5EF4-FFF2-40B4-BE49-F238E27FC236}">
                <a16:creationId xmlns:a16="http://schemas.microsoft.com/office/drawing/2014/main" id="{05C38C5F-91B3-FB15-41AF-71D30DFDF277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Merci de votre attention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12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23FE2BE-915A-0A73-09F0-80BF132324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497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>
            <a:extLst>
              <a:ext uri="{FF2B5EF4-FFF2-40B4-BE49-F238E27FC236}">
                <a16:creationId xmlns:a16="http://schemas.microsoft.com/office/drawing/2014/main" id="{D439CEF8-9318-7245-4A2F-B2A60F92F5B2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7896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6000" b="1" dirty="0"/>
              <a:t>Sommaire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52774" y="1825625"/>
            <a:ext cx="8201025" cy="4351338"/>
          </a:xfrm>
        </p:spPr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fr-FR" sz="3200" dirty="0"/>
              <a:t>Le budget d’une association</a:t>
            </a:r>
          </a:p>
          <a:p>
            <a:pPr marL="1452563" lvl="2" indent="-514350">
              <a:buFont typeface="+mj-lt"/>
              <a:buAutoNum type="arabicPeriod"/>
            </a:pPr>
            <a:r>
              <a:rPr lang="fr-FR" sz="2400" dirty="0"/>
              <a:t>Définition</a:t>
            </a:r>
          </a:p>
          <a:p>
            <a:pPr marL="1428750" lvl="2" indent="-514350">
              <a:buFont typeface="+mj-lt"/>
              <a:buAutoNum type="arabicPeriod"/>
            </a:pPr>
            <a:r>
              <a:rPr lang="fr-FR" sz="2400" dirty="0"/>
              <a:t>Le budget prévisionnel</a:t>
            </a:r>
          </a:p>
          <a:p>
            <a:pPr marL="914400" lvl="2" indent="0">
              <a:buNone/>
            </a:pPr>
            <a:endParaRPr lang="fr-FR" dirty="0"/>
          </a:p>
          <a:p>
            <a:pPr marL="538163" indent="-538163">
              <a:buFont typeface="+mj-lt"/>
              <a:buAutoNum type="romanUcPeriod" startAt="2"/>
            </a:pPr>
            <a:r>
              <a:rPr lang="fr-FR" sz="3200" dirty="0"/>
              <a:t>Le budget de votre projet</a:t>
            </a:r>
          </a:p>
          <a:p>
            <a:pPr marL="1428750" lvl="2" indent="-514350">
              <a:buFont typeface="+mj-lt"/>
              <a:buAutoNum type="arabicPeriod"/>
            </a:pPr>
            <a:r>
              <a:rPr lang="fr-FR" sz="2400" dirty="0"/>
              <a:t>Le budget prévisionnel</a:t>
            </a:r>
          </a:p>
          <a:p>
            <a:pPr marL="1428750" lvl="2" indent="-514350">
              <a:buFont typeface="+mj-lt"/>
              <a:buAutoNum type="arabicPeriod"/>
            </a:pPr>
            <a:r>
              <a:rPr lang="fr-FR" sz="2400" dirty="0"/>
              <a:t>Exemple de budget 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2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6C091E8-388C-9310-1A09-AA9BEE959E7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593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CF724C5D-054A-E8CB-91B3-001EDF592A10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2242748" y="1650767"/>
            <a:ext cx="7931398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fr-F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bases du budget prévisionnel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3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82553A7-5B34-6872-D0E8-792A8A39B90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C8D00056-5B57-7925-32E1-3EDAACC7FD7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47896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FR" dirty="0"/>
            </a:br>
            <a:r>
              <a:rPr lang="fr-FR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budget d’une association</a:t>
            </a:r>
          </a:p>
          <a:p>
            <a:pPr algn="ctr"/>
            <a:endParaRPr lang="fr-FR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96E7147-2054-241B-EEB4-353E9071072E}"/>
              </a:ext>
            </a:extLst>
          </p:cNvPr>
          <p:cNvSpPr/>
          <p:nvPr/>
        </p:nvSpPr>
        <p:spPr>
          <a:xfrm>
            <a:off x="1114425" y="4732705"/>
            <a:ext cx="9963150" cy="1260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fr-FR" sz="24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Définition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comptabilité, le budget prévisionnel est une projection des dépenses et des recettes sur l’année à venir. Il est établi en début d’exercice pour l’année N+1.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6A642F-149C-7B68-9871-FEA0DD98D76F}"/>
              </a:ext>
            </a:extLst>
          </p:cNvPr>
          <p:cNvSpPr/>
          <p:nvPr/>
        </p:nvSpPr>
        <p:spPr>
          <a:xfrm>
            <a:off x="2242748" y="2601241"/>
            <a:ext cx="7931398" cy="1655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Analyser les données financières passées</a:t>
            </a:r>
          </a:p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Estimer les recettes</a:t>
            </a:r>
          </a:p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Prévoir les dépenses</a:t>
            </a:r>
          </a:p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Réviser et ajuster le budget prévisionnel</a:t>
            </a:r>
          </a:p>
        </p:txBody>
      </p:sp>
    </p:spTree>
    <p:extLst>
      <p:ext uri="{BB962C8B-B14F-4D97-AF65-F5344CB8AC3E}">
        <p14:creationId xmlns:p14="http://schemas.microsoft.com/office/powerpoint/2010/main" val="195184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B62BB264-B674-F9B7-34F3-1C24981DACE1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1655701" y="2403655"/>
            <a:ext cx="8880599" cy="205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en interne pour mener les différentes actions associatives</a:t>
            </a:r>
          </a:p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loi de 1901 ne l’impose pas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 non obligatoire sauf si les statuts le prévoient (Nomination d’un trésorier)</a:t>
            </a:r>
          </a:p>
          <a:p>
            <a:pPr marL="342900" lvl="0" indent="-342900" algn="ctr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Présentation en Assemblée Générale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4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B29EBCD-09E7-5E8F-DD87-CE9BCE8457A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27DEC644-085F-A700-722C-F28D7D2CCF4C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47896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FR" dirty="0"/>
            </a:br>
            <a:r>
              <a:rPr lang="fr-FR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budget prévisionnel</a:t>
            </a:r>
          </a:p>
          <a:p>
            <a:pPr algn="ctr"/>
            <a:endParaRPr lang="fr-FR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E4598F-C62C-7981-E53F-F5BA917C4678}"/>
              </a:ext>
            </a:extLst>
          </p:cNvPr>
          <p:cNvSpPr/>
          <p:nvPr/>
        </p:nvSpPr>
        <p:spPr>
          <a:xfrm>
            <a:off x="2242748" y="1650767"/>
            <a:ext cx="7931398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fr-FR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bases du budget prévisionnel</a:t>
            </a:r>
          </a:p>
        </p:txBody>
      </p:sp>
    </p:spTree>
    <p:extLst>
      <p:ext uri="{BB962C8B-B14F-4D97-AF65-F5344CB8AC3E}">
        <p14:creationId xmlns:p14="http://schemas.microsoft.com/office/powerpoint/2010/main" val="249899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278DE6BA-D169-C791-322C-F5C50DFD1F51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1738312" y="2332097"/>
            <a:ext cx="9229725" cy="2193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trouver des financements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permettre à l’association de prendre des décisions sur sa gestion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avoir un suivi de son activité et de sa situation financière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mettre en avant la transparence des comptes de l’association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5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2930B11-F6E1-A181-F210-11912B5B95D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FD7F10C9-A013-E675-0AA6-0022A612469B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1029950" cy="1206499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7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Pourquoi établir </a:t>
            </a:r>
          </a:p>
          <a:p>
            <a:pPr algn="ctr"/>
            <a:r>
              <a:rPr lang="fr-FR" sz="7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budget prévisionnel ?</a:t>
            </a:r>
          </a:p>
          <a:p>
            <a:pPr algn="ct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68158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2F49681F-95A7-2089-B6D9-242D61A97A53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714375" y="1550118"/>
            <a:ext cx="10991849" cy="2841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fr-FR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Lister les dépenses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salaires et charges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frais relatifs aux locaux (loyers + frais)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frais évènementiels (prestataires, ménage de salle, location événementielle…)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 frais relatifs à la gestion quotidienne de l’association (petit matériel, logiciels internet…)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frais de déplacement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6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6342DAC-D6D1-0517-9B0D-F2AFF3EC61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EA27692C-C197-71FC-77CF-F2FA290DF60A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47896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FR" dirty="0"/>
            </a:br>
            <a:r>
              <a:rPr lang="fr-FR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dépenses et les recettes</a:t>
            </a:r>
          </a:p>
          <a:p>
            <a:pPr algn="ctr"/>
            <a:endParaRPr lang="fr-FR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123A3D-833A-DE32-CDB2-FF816C9C2FC7}"/>
              </a:ext>
            </a:extLst>
          </p:cNvPr>
          <p:cNvSpPr/>
          <p:nvPr/>
        </p:nvSpPr>
        <p:spPr>
          <a:xfrm>
            <a:off x="714375" y="4535847"/>
            <a:ext cx="10991849" cy="205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fr-FR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Anticipation par des devis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contributions volontaires en nature (bénévolat, mise à disposition de matériel ou de locaux à titre gracieux…)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Ligne « Dépenses imprévues » à hauteur de 5% du montant total des charges prévisionnelles</a:t>
            </a:r>
          </a:p>
        </p:txBody>
      </p:sp>
    </p:spTree>
    <p:extLst>
      <p:ext uri="{BB962C8B-B14F-4D97-AF65-F5344CB8AC3E}">
        <p14:creationId xmlns:p14="http://schemas.microsoft.com/office/powerpoint/2010/main" val="257326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>
            <a:extLst>
              <a:ext uri="{FF2B5EF4-FFF2-40B4-BE49-F238E27FC236}">
                <a16:creationId xmlns:a16="http://schemas.microsoft.com/office/drawing/2014/main" id="{D53E11D8-ECF9-7FC5-C95B-86E109C1BE9E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230695" y="2274838"/>
            <a:ext cx="973061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FR" sz="2400" b="1" u="sng" dirty="0"/>
              <a:t>Lister les recettes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cotisations des membres adhérents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subventions publiques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dons privés (mécénat d’entreprise) ou de particuliers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L’autofinancement : l’organisation d’événements ponctuels, tombola, cagnotte, boutique en ligne</a:t>
            </a:r>
            <a:r>
              <a:rPr lang="fr-FR" sz="2000" dirty="0"/>
              <a:t>…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7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E1E2D4C-6597-DD28-44D2-70E5DA039A6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7F95AF9B-56B0-8B5C-B94E-B5CC659F634D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47896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FR" dirty="0"/>
            </a:br>
            <a:r>
              <a:rPr lang="fr-FR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dépenses et les recettes</a:t>
            </a:r>
          </a:p>
          <a:p>
            <a:pPr algn="ct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5842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86091372-226D-7AC6-CEFD-48107AEF9C5E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2097611" y="3013502"/>
            <a:ext cx="79967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 budget prévisionnel de l’association est excédentaire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 budget prévisionnel de l’association est déficitaire 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8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DCF41C1-9B85-AB3F-4F95-6A1B6F3DEE1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AB789EF1-CD75-066B-1706-173AB2E65823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47896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FR" dirty="0"/>
            </a:br>
            <a:r>
              <a:rPr lang="fr-FR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L’appréciation du résultat</a:t>
            </a:r>
          </a:p>
          <a:p>
            <a:pPr algn="ct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22226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lipse 8">
            <a:extLst>
              <a:ext uri="{FF2B5EF4-FFF2-40B4-BE49-F238E27FC236}">
                <a16:creationId xmlns:a16="http://schemas.microsoft.com/office/drawing/2014/main" id="{2B7D4730-BC41-3BFD-9517-3FE1AE42AFA1}"/>
              </a:ext>
            </a:extLst>
          </p:cNvPr>
          <p:cNvSpPr/>
          <p:nvPr/>
        </p:nvSpPr>
        <p:spPr>
          <a:xfrm rot="1593338">
            <a:off x="-2286239" y="1204061"/>
            <a:ext cx="16764477" cy="46041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198386"/>
            <a:ext cx="10515600" cy="33927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600" b="1" u="sng" dirty="0"/>
              <a:t>6 étapes :</a:t>
            </a:r>
          </a:p>
          <a:p>
            <a:r>
              <a:rPr lang="fr-FR" sz="2400" dirty="0"/>
              <a:t>1</a:t>
            </a:r>
            <a:r>
              <a:rPr lang="fr-FR" sz="2400" baseline="30000" dirty="0"/>
              <a:t>ère</a:t>
            </a:r>
            <a:r>
              <a:rPr lang="fr-FR" sz="2400" dirty="0"/>
              <a:t> étape : Préparer un tableur (Excel)</a:t>
            </a:r>
          </a:p>
          <a:p>
            <a:r>
              <a:rPr lang="fr-FR" sz="2400" dirty="0"/>
              <a:t>2</a:t>
            </a:r>
            <a:r>
              <a:rPr lang="fr-FR" sz="2400" baseline="30000" dirty="0"/>
              <a:t>ème</a:t>
            </a:r>
            <a:r>
              <a:rPr lang="fr-FR" sz="2400" dirty="0"/>
              <a:t> étape : Elaborer une stratégie</a:t>
            </a:r>
          </a:p>
          <a:p>
            <a:r>
              <a:rPr lang="fr-FR" sz="2400" dirty="0"/>
              <a:t>3</a:t>
            </a:r>
            <a:r>
              <a:rPr lang="fr-FR" sz="2400" baseline="30000" dirty="0"/>
              <a:t>ème</a:t>
            </a:r>
            <a:r>
              <a:rPr lang="fr-FR" sz="2400" dirty="0"/>
              <a:t> étape : Chiffrer les postes budgétaires</a:t>
            </a:r>
          </a:p>
          <a:p>
            <a:r>
              <a:rPr lang="fr-FR" sz="2400" dirty="0"/>
              <a:t>4</a:t>
            </a:r>
            <a:r>
              <a:rPr lang="fr-FR" sz="2400" baseline="30000" dirty="0"/>
              <a:t>ème</a:t>
            </a:r>
            <a:r>
              <a:rPr lang="fr-FR" sz="2400" dirty="0"/>
              <a:t> étape : Remplir la colonne des dépenses</a:t>
            </a:r>
          </a:p>
          <a:p>
            <a:r>
              <a:rPr lang="fr-FR" sz="2400" dirty="0"/>
              <a:t>5</a:t>
            </a:r>
            <a:r>
              <a:rPr lang="fr-FR" sz="2400" baseline="30000" dirty="0"/>
              <a:t>ème</a:t>
            </a:r>
            <a:r>
              <a:rPr lang="fr-FR" sz="2400" dirty="0"/>
              <a:t> étape : Remplir la colonne des recettes</a:t>
            </a:r>
          </a:p>
          <a:p>
            <a:r>
              <a:rPr lang="fr-FR" sz="2400" dirty="0"/>
              <a:t>6</a:t>
            </a:r>
            <a:r>
              <a:rPr lang="fr-FR" sz="2400" baseline="30000" dirty="0"/>
              <a:t>ème</a:t>
            </a:r>
            <a:r>
              <a:rPr lang="fr-FR" sz="2400" dirty="0"/>
              <a:t> étape : L’appréciation du résultat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86D5D-E47F-44A8-94DA-223212192B45}" type="slidenum">
              <a:rPr lang="fr-FR" smtClean="0"/>
              <a:t>9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A78C730-865A-A677-43CF-FC8104B0079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05" y="269428"/>
            <a:ext cx="1886213" cy="1047896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788813B5-5B8A-E8E0-1CEC-EA26517D35EA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47896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FR" dirty="0"/>
            </a:br>
            <a:r>
              <a:rPr lang="fr-FR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budget de votre projet</a:t>
            </a:r>
          </a:p>
          <a:p>
            <a:pPr algn="ctr"/>
            <a:endParaRPr lang="fr-FR" b="1"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C2E1B8A5-5E58-8BF4-BF13-433BC90B7A8A}"/>
              </a:ext>
            </a:extLst>
          </p:cNvPr>
          <p:cNvSpPr txBox="1">
            <a:spLocks/>
          </p:cNvSpPr>
          <p:nvPr/>
        </p:nvSpPr>
        <p:spPr>
          <a:xfrm>
            <a:off x="838200" y="1479693"/>
            <a:ext cx="10515600" cy="48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fr-FR" sz="2600" dirty="0"/>
              <a:t>Le budget prévisionnel (Lister les dépenses et les recettes)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2A1F5AA2-5293-C968-D75C-47476752F154}"/>
              </a:ext>
            </a:extLst>
          </p:cNvPr>
          <p:cNvSpPr txBox="1">
            <a:spLocks/>
          </p:cNvSpPr>
          <p:nvPr/>
        </p:nvSpPr>
        <p:spPr>
          <a:xfrm>
            <a:off x="838200" y="5657850"/>
            <a:ext cx="10515600" cy="46270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FR" sz="2400" u="sng" dirty="0"/>
              <a:t>Ajustement du budget prévisionnel </a:t>
            </a:r>
            <a:r>
              <a:rPr lang="fr-FR" b="1" u="sng" dirty="0"/>
              <a:t>tout</a:t>
            </a:r>
            <a:r>
              <a:rPr lang="fr-FR" sz="2400" u="sng" dirty="0"/>
              <a:t> au long de l’année</a:t>
            </a:r>
          </a:p>
        </p:txBody>
      </p:sp>
    </p:spTree>
    <p:extLst>
      <p:ext uri="{BB962C8B-B14F-4D97-AF65-F5344CB8AC3E}">
        <p14:creationId xmlns:p14="http://schemas.microsoft.com/office/powerpoint/2010/main" val="360474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450</Words>
  <Application>Microsoft Office PowerPoint</Application>
  <PresentationFormat>Grand écran</PresentationFormat>
  <Paragraphs>94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Thème Office</vt:lpstr>
      <vt:lpstr>LE BUDGET Intervention du 02 février 2026</vt:lpstr>
      <vt:lpstr> Sommaire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</vt:lpstr>
      <vt:lpstr>Présentation PowerPoint</vt:lpstr>
      <vt:lpstr>Présentation PowerPoint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budget</dc:title>
  <dc:creator>Laurent SALERNO</dc:creator>
  <cp:lastModifiedBy>severine SBEGHEN</cp:lastModifiedBy>
  <cp:revision>43</cp:revision>
  <dcterms:created xsi:type="dcterms:W3CDTF">2026-01-19T09:26:03Z</dcterms:created>
  <dcterms:modified xsi:type="dcterms:W3CDTF">2026-02-02T13:40:00Z</dcterms:modified>
</cp:coreProperties>
</file>