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30.png" ContentType="image/png"/>
  <Override PartName="/ppt/media/image42.png" ContentType="image/png"/>
  <Override PartName="/ppt/media/image54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753600" cy="73152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E4784E-A2C2-4147-A0CD-868C6D14E6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CA25A6-F72E-4B55-B12B-D3806CC0DB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8B1B40-1BCA-4D20-B0CD-BC845F2A456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45528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422760" y="17114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8744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45528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422760" y="3927240"/>
            <a:ext cx="282600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E82E92-E4CF-40AC-BEC0-FD66B1C776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73C2F6-B352-401F-898E-701D25250D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2991F7-506C-4D70-BF85-4927FC1A6D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5D9598-5B7E-4555-9CD7-E3DFF3C46C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A8DCA9-71D5-4405-87BA-B215682AA0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87440" y="291600"/>
            <a:ext cx="8777520" cy="566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D51D1E-1720-4821-BA6B-EE867F4D66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106434-C373-4312-97E7-B2940DB490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985280" y="39272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17A1B8-B0E5-4B9D-8BA2-A3880CD238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8744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985280" y="1711440"/>
            <a:ext cx="428328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87440" y="3927240"/>
            <a:ext cx="8777520" cy="202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64271C-C5B0-446C-B166-BBF16E1300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2898856-4921-4C63-B9A2-BC0C3D06096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87440" y="291600"/>
            <a:ext cx="877752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</a:t>
            </a:r>
            <a:r>
              <a:rPr b="0" lang="fr-FR" sz="4400" spc="-1" strike="noStrike">
                <a:latin typeface="Arial"/>
              </a:rPr>
              <a:t>l</a:t>
            </a:r>
            <a:r>
              <a:rPr b="0" lang="fr-FR" sz="4400" spc="-1" strike="noStrike">
                <a:latin typeface="Arial"/>
              </a:rPr>
              <a:t>i</a:t>
            </a:r>
            <a:r>
              <a:rPr b="0" lang="fr-FR" sz="4400" spc="-1" strike="noStrike">
                <a:latin typeface="Arial"/>
              </a:rPr>
              <a:t>q</a:t>
            </a:r>
            <a:r>
              <a:rPr b="0" lang="fr-FR" sz="4400" spc="-1" strike="noStrike">
                <a:latin typeface="Arial"/>
              </a:rPr>
              <a:t>u</a:t>
            </a:r>
            <a:r>
              <a:rPr b="0" lang="fr-FR" sz="4400" spc="-1" strike="noStrike">
                <a:latin typeface="Arial"/>
              </a:rPr>
              <a:t>e</a:t>
            </a:r>
            <a:r>
              <a:rPr b="0" lang="fr-FR" sz="4400" spc="-1" strike="noStrike">
                <a:latin typeface="Arial"/>
              </a:rPr>
              <a:t>z</a:t>
            </a:r>
            <a:r>
              <a:rPr b="0" lang="fr-FR" sz="4400" spc="-1" strike="noStrike">
                <a:latin typeface="Arial"/>
              </a:rPr>
              <a:t> </a:t>
            </a:r>
            <a:r>
              <a:rPr b="0" lang="fr-FR" sz="4400" spc="-1" strike="noStrike">
                <a:latin typeface="Arial"/>
              </a:rPr>
              <a:t>p</a:t>
            </a:r>
            <a:r>
              <a:rPr b="0" lang="fr-FR" sz="4400" spc="-1" strike="noStrike">
                <a:latin typeface="Arial"/>
              </a:rPr>
              <a:t>o</a:t>
            </a:r>
            <a:r>
              <a:rPr b="0" lang="fr-FR" sz="4400" spc="-1" strike="noStrike">
                <a:latin typeface="Arial"/>
              </a:rPr>
              <a:t>u</a:t>
            </a:r>
            <a:r>
              <a:rPr b="0" lang="fr-FR" sz="4400" spc="-1" strike="noStrike">
                <a:latin typeface="Arial"/>
              </a:rPr>
              <a:t>r </a:t>
            </a:r>
            <a:r>
              <a:rPr b="0" lang="fr-FR" sz="4400" spc="-1" strike="noStrike">
                <a:latin typeface="Arial"/>
              </a:rPr>
              <a:t>é</a:t>
            </a:r>
            <a:r>
              <a:rPr b="0" lang="fr-FR" sz="4400" spc="-1" strike="noStrike">
                <a:latin typeface="Arial"/>
              </a:rPr>
              <a:t>d</a:t>
            </a:r>
            <a:r>
              <a:rPr b="0" lang="fr-FR" sz="4400" spc="-1" strike="noStrike">
                <a:latin typeface="Arial"/>
              </a:rPr>
              <a:t>i</a:t>
            </a:r>
            <a:r>
              <a:rPr b="0" lang="fr-FR" sz="4400" spc="-1" strike="noStrike">
                <a:latin typeface="Arial"/>
              </a:rPr>
              <a:t>t</a:t>
            </a:r>
            <a:r>
              <a:rPr b="0" lang="fr-FR" sz="4400" spc="-1" strike="noStrike">
                <a:latin typeface="Arial"/>
              </a:rPr>
              <a:t>e</a:t>
            </a:r>
            <a:r>
              <a:rPr b="0" lang="fr-FR" sz="4400" spc="-1" strike="noStrike">
                <a:latin typeface="Arial"/>
              </a:rPr>
              <a:t>r </a:t>
            </a:r>
            <a:r>
              <a:rPr b="0" lang="fr-FR" sz="4400" spc="-1" strike="noStrike">
                <a:latin typeface="Arial"/>
              </a:rPr>
              <a:t>l</a:t>
            </a:r>
            <a:r>
              <a:rPr b="0" lang="fr-FR" sz="4400" spc="-1" strike="noStrike">
                <a:latin typeface="Arial"/>
              </a:rPr>
              <a:t>e</a:t>
            </a:r>
            <a:r>
              <a:rPr b="0" lang="fr-FR" sz="4400" spc="-1" strike="noStrike">
                <a:latin typeface="Arial"/>
              </a:rPr>
              <a:t> </a:t>
            </a:r>
            <a:r>
              <a:rPr b="0" lang="fr-FR" sz="4400" spc="-1" strike="noStrike">
                <a:latin typeface="Arial"/>
              </a:rPr>
              <a:t>f</a:t>
            </a:r>
            <a:r>
              <a:rPr b="0" lang="fr-FR" sz="4400" spc="-1" strike="noStrike">
                <a:latin typeface="Arial"/>
              </a:rPr>
              <a:t>o</a:t>
            </a:r>
            <a:r>
              <a:rPr b="0" lang="fr-FR" sz="4400" spc="-1" strike="noStrike">
                <a:latin typeface="Arial"/>
              </a:rPr>
              <a:t>r</a:t>
            </a:r>
            <a:r>
              <a:rPr b="0" lang="fr-FR" sz="4400" spc="-1" strike="noStrike">
                <a:latin typeface="Arial"/>
              </a:rPr>
              <a:t>m</a:t>
            </a:r>
            <a:r>
              <a:rPr b="0" lang="fr-FR" sz="4400" spc="-1" strike="noStrike">
                <a:latin typeface="Arial"/>
              </a:rPr>
              <a:t>a</a:t>
            </a:r>
            <a:r>
              <a:rPr b="0" lang="fr-FR" sz="4400" spc="-1" strike="noStrike">
                <a:latin typeface="Arial"/>
              </a:rPr>
              <a:t>t </a:t>
            </a:r>
            <a:r>
              <a:rPr b="0" lang="fr-FR" sz="4400" spc="-1" strike="noStrike">
                <a:latin typeface="Arial"/>
              </a:rPr>
              <a:t>d</a:t>
            </a:r>
            <a:r>
              <a:rPr b="0" lang="fr-FR" sz="4400" spc="-1" strike="noStrike">
                <a:latin typeface="Arial"/>
              </a:rPr>
              <a:t>u</a:t>
            </a:r>
            <a:r>
              <a:rPr b="0" lang="fr-FR" sz="4400" spc="-1" strike="noStrike">
                <a:latin typeface="Arial"/>
              </a:rPr>
              <a:t> </a:t>
            </a:r>
            <a:r>
              <a:rPr b="0" lang="fr-FR" sz="4400" spc="-1" strike="noStrike">
                <a:latin typeface="Arial"/>
              </a:rPr>
              <a:t>t</a:t>
            </a:r>
            <a:r>
              <a:rPr b="0" lang="fr-FR" sz="4400" spc="-1" strike="noStrike">
                <a:latin typeface="Arial"/>
              </a:rPr>
              <a:t>e</a:t>
            </a:r>
            <a:r>
              <a:rPr b="0" lang="fr-FR" sz="4400" spc="-1" strike="noStrike">
                <a:latin typeface="Arial"/>
              </a:rPr>
              <a:t>x</a:t>
            </a:r>
            <a:r>
              <a:rPr b="0" lang="fr-FR" sz="4400" spc="-1" strike="noStrike">
                <a:latin typeface="Arial"/>
              </a:rPr>
              <a:t>t</a:t>
            </a:r>
            <a:r>
              <a:rPr b="0" lang="fr-FR" sz="4400" spc="-1" strike="noStrike">
                <a:latin typeface="Arial"/>
              </a:rPr>
              <a:t>e</a:t>
            </a:r>
            <a:r>
              <a:rPr b="0" lang="fr-FR" sz="4400" spc="-1" strike="noStrike">
                <a:latin typeface="Arial"/>
              </a:rPr>
              <a:t>-</a:t>
            </a:r>
            <a:r>
              <a:rPr b="0" lang="fr-FR" sz="4400" spc="-1" strike="noStrike">
                <a:latin typeface="Arial"/>
              </a:rPr>
              <a:t>t</a:t>
            </a:r>
            <a:r>
              <a:rPr b="0" lang="fr-FR" sz="4400" spc="-1" strike="noStrike">
                <a:latin typeface="Arial"/>
              </a:rPr>
              <a:t>i</a:t>
            </a:r>
            <a:r>
              <a:rPr b="0" lang="fr-FR" sz="4400" spc="-1" strike="noStrike">
                <a:latin typeface="Arial"/>
              </a:rPr>
              <a:t>t</a:t>
            </a:r>
            <a:r>
              <a:rPr b="0" lang="fr-FR" sz="4400" spc="-1" strike="noStrike">
                <a:latin typeface="Arial"/>
              </a:rPr>
              <a:t>r</a:t>
            </a:r>
            <a:r>
              <a:rPr b="0" lang="fr-FR" sz="4400" spc="-1" strike="noStrike">
                <a:latin typeface="Arial"/>
              </a:rPr>
              <a:t>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87440" y="1711440"/>
            <a:ext cx="877752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hyperlink" Target="https://fr.wikipedia.org/wiki/Ultimate_(sport)" TargetMode="External"/><Relationship Id="rId9" Type="http://schemas.openxmlformats.org/officeDocument/2006/relationships/hyperlink" Target="https://www.ff-flyingdisc.fr/la-ffdf-en-chiffres/" TargetMode="External"/><Relationship Id="rId10" Type="http://schemas.openxmlformats.org/officeDocument/2006/relationships/hyperlink" Target="https://www.ff-flyingdisc.fr/la-ffdf-en-chiffres/" TargetMode="External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hyperlink" Target="https://fr.wikipedia.org/wiki/Ultimate_(sport)" TargetMode="External"/><Relationship Id="rId4" Type="http://schemas.openxmlformats.org/officeDocument/2006/relationships/hyperlink" Target="https://fr.wikipedia.org/wiki/Ultimate_(sport)" TargetMode="External"/><Relationship Id="rId5" Type="http://schemas.openxmlformats.org/officeDocument/2006/relationships/hyperlink" Target="https://www.ff-flyingdisc.fr/la-ffdf-en-chiffres/" TargetMode="External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0" y="72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3"/>
          <p:cNvGrpSpPr/>
          <p:nvPr/>
        </p:nvGrpSpPr>
        <p:grpSpPr>
          <a:xfrm>
            <a:off x="6479640" y="493920"/>
            <a:ext cx="3682080" cy="6063120"/>
            <a:chOff x="6479640" y="493920"/>
            <a:chExt cx="3682080" cy="6063120"/>
          </a:xfrm>
        </p:grpSpPr>
        <p:sp>
          <p:nvSpPr>
            <p:cNvPr id="43" name="Freeform 4"/>
            <p:cNvSpPr/>
            <p:nvPr/>
          </p:nvSpPr>
          <p:spPr>
            <a:xfrm rot="20940000">
              <a:off x="7000200" y="748080"/>
              <a:ext cx="2650680" cy="5607360"/>
            </a:xfrm>
            <a:custGeom>
              <a:avLst/>
              <a:gdLst/>
              <a:ahLst/>
              <a:rect l="l" t="t" r="r" b="b"/>
              <a:pathLst>
                <a:path w="954642" h="2019138">
                  <a:moveTo>
                    <a:pt x="0" y="0"/>
                  </a:moveTo>
                  <a:lnTo>
                    <a:pt x="954642" y="0"/>
                  </a:lnTo>
                  <a:lnTo>
                    <a:pt x="954642" y="2019138"/>
                  </a:lnTo>
                  <a:lnTo>
                    <a:pt x="0" y="2019138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TextBox 5"/>
            <p:cNvSpPr/>
            <p:nvPr/>
          </p:nvSpPr>
          <p:spPr>
            <a:xfrm rot="20940000">
              <a:off x="6995160" y="694800"/>
              <a:ext cx="2650680" cy="566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" name="Group 6"/>
          <p:cNvGrpSpPr/>
          <p:nvPr/>
        </p:nvGrpSpPr>
        <p:grpSpPr>
          <a:xfrm>
            <a:off x="5011200" y="912240"/>
            <a:ext cx="4888080" cy="4847040"/>
            <a:chOff x="5011200" y="912240"/>
            <a:chExt cx="4888080" cy="4847040"/>
          </a:xfrm>
        </p:grpSpPr>
        <p:sp>
          <p:nvSpPr>
            <p:cNvPr id="46" name="Freeform 7"/>
            <p:cNvSpPr/>
            <p:nvPr/>
          </p:nvSpPr>
          <p:spPr>
            <a:xfrm>
              <a:off x="5011200" y="912240"/>
              <a:ext cx="4888080" cy="4847040"/>
            </a:xfrm>
            <a:custGeom>
              <a:avLst/>
              <a:gdLst/>
              <a:ahLst/>
              <a:rect l="l" t="t" r="r" b="b"/>
              <a:pathLst>
                <a:path w="6186170" h="6134100">
                  <a:moveTo>
                    <a:pt x="0" y="1129030"/>
                  </a:moveTo>
                  <a:lnTo>
                    <a:pt x="6078220" y="0"/>
                  </a:lnTo>
                  <a:lnTo>
                    <a:pt x="6186170" y="3980180"/>
                  </a:lnTo>
                  <a:lnTo>
                    <a:pt x="5204460" y="4853940"/>
                  </a:lnTo>
                  <a:lnTo>
                    <a:pt x="5472430" y="6134100"/>
                  </a:lnTo>
                  <a:lnTo>
                    <a:pt x="67310" y="6134100"/>
                  </a:lnTo>
                  <a:lnTo>
                    <a:pt x="671830" y="2138680"/>
                  </a:lnTo>
                  <a:lnTo>
                    <a:pt x="175260" y="217805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" name="Freeform 8"/>
          <p:cNvSpPr/>
          <p:nvPr/>
        </p:nvSpPr>
        <p:spPr>
          <a:xfrm>
            <a:off x="4426200" y="4759920"/>
            <a:ext cx="1406520" cy="1413720"/>
          </a:xfrm>
          <a:custGeom>
            <a:avLst/>
            <a:gdLst/>
            <a:ahLst/>
            <a:rect l="l" t="t" r="r" b="b"/>
            <a:pathLst>
              <a:path w="1407583" h="1414657">
                <a:moveTo>
                  <a:pt x="0" y="0"/>
                </a:moveTo>
                <a:lnTo>
                  <a:pt x="1407583" y="0"/>
                </a:lnTo>
                <a:lnTo>
                  <a:pt x="1407583" y="1414657"/>
                </a:lnTo>
                <a:lnTo>
                  <a:pt x="0" y="14146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Freeform 9"/>
          <p:cNvSpPr/>
          <p:nvPr/>
        </p:nvSpPr>
        <p:spPr>
          <a:xfrm>
            <a:off x="279360" y="1118880"/>
            <a:ext cx="690480" cy="694080"/>
          </a:xfrm>
          <a:custGeom>
            <a:avLst/>
            <a:gdLst/>
            <a:ahLst/>
            <a:rect l="l" t="t" r="r" b="b"/>
            <a:pathLst>
              <a:path w="691616" h="695092">
                <a:moveTo>
                  <a:pt x="0" y="0"/>
                </a:moveTo>
                <a:lnTo>
                  <a:pt x="691617" y="0"/>
                </a:lnTo>
                <a:lnTo>
                  <a:pt x="691617" y="695092"/>
                </a:lnTo>
                <a:lnTo>
                  <a:pt x="0" y="6950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Freeform 10"/>
          <p:cNvSpPr/>
          <p:nvPr/>
        </p:nvSpPr>
        <p:spPr>
          <a:xfrm>
            <a:off x="279360" y="491256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8"/>
                </a:lnTo>
                <a:lnTo>
                  <a:pt x="0" y="269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Freeform 11"/>
          <p:cNvSpPr/>
          <p:nvPr/>
        </p:nvSpPr>
        <p:spPr>
          <a:xfrm>
            <a:off x="279360" y="524340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7"/>
                </a:lnTo>
                <a:lnTo>
                  <a:pt x="0" y="2694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Freeform 12"/>
          <p:cNvSpPr/>
          <p:nvPr/>
        </p:nvSpPr>
        <p:spPr>
          <a:xfrm>
            <a:off x="279360" y="558288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8"/>
                </a:lnTo>
                <a:lnTo>
                  <a:pt x="0" y="269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TextBox 13"/>
          <p:cNvSpPr/>
          <p:nvPr/>
        </p:nvSpPr>
        <p:spPr>
          <a:xfrm>
            <a:off x="180000" y="2467800"/>
            <a:ext cx="5761080" cy="7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083"/>
              </a:lnSpc>
              <a:buNone/>
            </a:pPr>
            <a:r>
              <a:rPr b="0" lang="en-US" sz="4350" spc="-1" strike="noStrike">
                <a:solidFill>
                  <a:srgbClr val="ffffff"/>
                </a:solidFill>
                <a:latin typeface="Neue Einstellung Bold"/>
                <a:ea typeface="DejaVu Sans"/>
              </a:rPr>
              <a:t>ULTIMATE FRISBEE</a:t>
            </a:r>
            <a:endParaRPr b="0" lang="fr-FR" sz="4350" spc="-1" strike="noStrike">
              <a:latin typeface="Arial"/>
            </a:endParaRPr>
          </a:p>
        </p:txBody>
      </p:sp>
      <p:sp>
        <p:nvSpPr>
          <p:cNvPr id="53" name="TextBox 14"/>
          <p:cNvSpPr/>
          <p:nvPr/>
        </p:nvSpPr>
        <p:spPr>
          <a:xfrm>
            <a:off x="0" y="3377520"/>
            <a:ext cx="5553360" cy="101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988"/>
              </a:lnSpc>
              <a:buNone/>
            </a:pPr>
            <a:r>
              <a:rPr b="0" lang="en-US" sz="2850" spc="-1" strike="noStrike">
                <a:solidFill>
                  <a:srgbClr val="bf1010"/>
                </a:solidFill>
                <a:latin typeface="Nourd"/>
                <a:ea typeface="DejaVu Sans"/>
              </a:rPr>
              <a:t>Grandes tendances et perspectives d’évolution</a:t>
            </a:r>
            <a:endParaRPr b="0" lang="fr-FR" sz="2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-33120" y="36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Freeform 3"/>
          <p:cNvSpPr/>
          <p:nvPr/>
        </p:nvSpPr>
        <p:spPr>
          <a:xfrm>
            <a:off x="-409680" y="429480"/>
            <a:ext cx="3011040" cy="2978280"/>
          </a:xfrm>
          <a:custGeom>
            <a:avLst/>
            <a:gdLst/>
            <a:ahLst/>
            <a:rect l="l" t="t" r="r" b="b"/>
            <a:pathLst>
              <a:path w="3012158" h="2979526">
                <a:moveTo>
                  <a:pt x="0" y="0"/>
                </a:moveTo>
                <a:lnTo>
                  <a:pt x="3012158" y="0"/>
                </a:lnTo>
                <a:lnTo>
                  <a:pt x="3012158" y="2979526"/>
                </a:lnTo>
                <a:lnTo>
                  <a:pt x="0" y="29795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" name="Group 4"/>
          <p:cNvGrpSpPr/>
          <p:nvPr/>
        </p:nvGrpSpPr>
        <p:grpSpPr>
          <a:xfrm>
            <a:off x="7591680" y="647280"/>
            <a:ext cx="986760" cy="5476680"/>
            <a:chOff x="7591680" y="647280"/>
            <a:chExt cx="986760" cy="5476680"/>
          </a:xfrm>
        </p:grpSpPr>
        <p:sp>
          <p:nvSpPr>
            <p:cNvPr id="57" name="Freeform 5"/>
            <p:cNvSpPr/>
            <p:nvPr/>
          </p:nvSpPr>
          <p:spPr>
            <a:xfrm rot="21368400">
              <a:off x="7776000" y="706320"/>
              <a:ext cx="621360" cy="5402520"/>
            </a:xfrm>
            <a:custGeom>
              <a:avLst/>
              <a:gdLst/>
              <a:ahLst/>
              <a:rect l="l" t="t" r="r" b="b"/>
              <a:pathLst>
                <a:path w="265008" h="2300437">
                  <a:moveTo>
                    <a:pt x="0" y="0"/>
                  </a:moveTo>
                  <a:lnTo>
                    <a:pt x="265008" y="0"/>
                  </a:lnTo>
                  <a:lnTo>
                    <a:pt x="265008" y="2300437"/>
                  </a:lnTo>
                  <a:lnTo>
                    <a:pt x="0" y="2300437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TextBox 6"/>
            <p:cNvSpPr/>
            <p:nvPr/>
          </p:nvSpPr>
          <p:spPr>
            <a:xfrm rot="21368400">
              <a:off x="7774200" y="661680"/>
              <a:ext cx="621360" cy="544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" name="Group 7"/>
          <p:cNvGrpSpPr/>
          <p:nvPr/>
        </p:nvGrpSpPr>
        <p:grpSpPr>
          <a:xfrm>
            <a:off x="7648920" y="1800000"/>
            <a:ext cx="2103840" cy="1607760"/>
            <a:chOff x="7648920" y="1800000"/>
            <a:chExt cx="2103840" cy="1607760"/>
          </a:xfrm>
        </p:grpSpPr>
        <p:sp>
          <p:nvSpPr>
            <p:cNvPr id="60" name="Freeform 8"/>
            <p:cNvSpPr/>
            <p:nvPr/>
          </p:nvSpPr>
          <p:spPr>
            <a:xfrm>
              <a:off x="7648920" y="1800000"/>
              <a:ext cx="2103840" cy="1607760"/>
            </a:xfrm>
            <a:custGeom>
              <a:avLst/>
              <a:gdLst/>
              <a:ahLst/>
              <a:rect l="l" t="t" r="r" b="b"/>
              <a:pathLst>
                <a:path w="5561330" h="4250690">
                  <a:moveTo>
                    <a:pt x="4657090" y="2098040"/>
                  </a:moveTo>
                  <a:lnTo>
                    <a:pt x="5561330" y="3566160"/>
                  </a:lnTo>
                  <a:lnTo>
                    <a:pt x="1785620" y="4250690"/>
                  </a:lnTo>
                  <a:lnTo>
                    <a:pt x="1785620" y="3893820"/>
                  </a:lnTo>
                  <a:lnTo>
                    <a:pt x="220980" y="3893820"/>
                  </a:lnTo>
                  <a:lnTo>
                    <a:pt x="0" y="538480"/>
                  </a:lnTo>
                  <a:lnTo>
                    <a:pt x="782320" y="679450"/>
                  </a:lnTo>
                  <a:lnTo>
                    <a:pt x="1003300" y="0"/>
                  </a:lnTo>
                  <a:lnTo>
                    <a:pt x="5561330" y="0"/>
                  </a:lnTo>
                  <a:lnTo>
                    <a:pt x="4657090" y="209804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" name="Freeform 9"/>
          <p:cNvSpPr/>
          <p:nvPr/>
        </p:nvSpPr>
        <p:spPr>
          <a:xfrm>
            <a:off x="7954920" y="914400"/>
            <a:ext cx="1248840" cy="1255320"/>
          </a:xfrm>
          <a:custGeom>
            <a:avLst/>
            <a:gdLst/>
            <a:ahLst/>
            <a:rect l="l" t="t" r="r" b="b"/>
            <a:pathLst>
              <a:path w="1250064" h="1256346">
                <a:moveTo>
                  <a:pt x="0" y="0"/>
                </a:moveTo>
                <a:lnTo>
                  <a:pt x="1250064" y="0"/>
                </a:lnTo>
                <a:lnTo>
                  <a:pt x="1250064" y="1256346"/>
                </a:lnTo>
                <a:lnTo>
                  <a:pt x="0" y="12563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Freeform 10"/>
          <p:cNvSpPr/>
          <p:nvPr/>
        </p:nvSpPr>
        <p:spPr>
          <a:xfrm>
            <a:off x="5912280" y="1726560"/>
            <a:ext cx="1681200" cy="1681200"/>
          </a:xfrm>
          <a:custGeom>
            <a:avLst/>
            <a:gdLst/>
            <a:ahLst/>
            <a:rect l="l" t="t" r="r" b="b"/>
            <a:pathLst>
              <a:path w="1682376" h="1682376">
                <a:moveTo>
                  <a:pt x="0" y="0"/>
                </a:moveTo>
                <a:lnTo>
                  <a:pt x="1682376" y="0"/>
                </a:lnTo>
                <a:lnTo>
                  <a:pt x="1682376" y="1682375"/>
                </a:lnTo>
                <a:lnTo>
                  <a:pt x="0" y="16823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Freeform 11"/>
          <p:cNvSpPr/>
          <p:nvPr/>
        </p:nvSpPr>
        <p:spPr>
          <a:xfrm>
            <a:off x="5852160" y="3457440"/>
            <a:ext cx="1801800" cy="859320"/>
          </a:xfrm>
          <a:custGeom>
            <a:avLst/>
            <a:gdLst/>
            <a:ahLst/>
            <a:rect l="l" t="t" r="r" b="b"/>
            <a:pathLst>
              <a:path w="1803038" h="860296">
                <a:moveTo>
                  <a:pt x="0" y="0"/>
                </a:moveTo>
                <a:lnTo>
                  <a:pt x="1803038" y="0"/>
                </a:lnTo>
                <a:lnTo>
                  <a:pt x="1803038" y="860296"/>
                </a:lnTo>
                <a:lnTo>
                  <a:pt x="0" y="86029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Freeform 12"/>
          <p:cNvSpPr/>
          <p:nvPr/>
        </p:nvSpPr>
        <p:spPr>
          <a:xfrm>
            <a:off x="360000" y="4800960"/>
            <a:ext cx="3103200" cy="1678320"/>
          </a:xfrm>
          <a:custGeom>
            <a:avLst/>
            <a:gdLst/>
            <a:ahLst/>
            <a:rect l="l" t="t" r="r" b="b"/>
            <a:pathLst>
              <a:path w="3104180" h="1679311">
                <a:moveTo>
                  <a:pt x="0" y="0"/>
                </a:moveTo>
                <a:lnTo>
                  <a:pt x="3104180" y="0"/>
                </a:lnTo>
                <a:lnTo>
                  <a:pt x="3104180" y="1679310"/>
                </a:lnTo>
                <a:lnTo>
                  <a:pt x="0" y="16793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Box 13"/>
          <p:cNvSpPr/>
          <p:nvPr/>
        </p:nvSpPr>
        <p:spPr>
          <a:xfrm>
            <a:off x="548640" y="857160"/>
            <a:ext cx="7045200" cy="10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Un sport récent importé des Etats-unis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66" name="TextBox 14"/>
          <p:cNvSpPr/>
          <p:nvPr/>
        </p:nvSpPr>
        <p:spPr>
          <a:xfrm>
            <a:off x="320040" y="1934280"/>
            <a:ext cx="5001840" cy="28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345600" indent="-172800" algn="just">
              <a:lnSpc>
                <a:spcPts val="2239"/>
              </a:lnSpc>
              <a:buClr>
                <a:srgbClr val="262626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Naissance à la fin des années 60 dans le New Jersey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ts val="2239"/>
              </a:lnSpc>
              <a:buNone/>
            </a:pPr>
            <a:endParaRPr b="0" lang="fr-FR" sz="1600" spc="-1" strike="noStrike">
              <a:latin typeface="Arial"/>
            </a:endParaRPr>
          </a:p>
          <a:p>
            <a:pPr lvl="1" marL="345600" indent="-172800" algn="just">
              <a:lnSpc>
                <a:spcPts val="2239"/>
              </a:lnSpc>
              <a:buClr>
                <a:srgbClr val="262626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Démocratisation du sport depuis. Plus de 100 000 licenciés à travers le monde aujourd’hui.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ts val="2239"/>
              </a:lnSpc>
              <a:buNone/>
            </a:pPr>
            <a:endParaRPr b="0" lang="fr-FR" sz="1600" spc="-1" strike="noStrike">
              <a:latin typeface="Arial"/>
            </a:endParaRPr>
          </a:p>
          <a:p>
            <a:pPr lvl="1" marL="345600" indent="-172800" algn="just">
              <a:lnSpc>
                <a:spcPts val="2239"/>
              </a:lnSpc>
              <a:buClr>
                <a:srgbClr val="262626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Apparition en France au milieu des années 1970, création de la première fédération en 1977  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ts val="2239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67" name="TextBox 15"/>
          <p:cNvSpPr/>
          <p:nvPr/>
        </p:nvSpPr>
        <p:spPr>
          <a:xfrm>
            <a:off x="3600000" y="5040000"/>
            <a:ext cx="3852360" cy="11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2239"/>
              </a:lnSpc>
              <a:buNone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Sport collectif </a:t>
            </a:r>
            <a:r>
              <a:rPr b="0" lang="en-US" sz="1600" spc="-1" strike="noStrike">
                <a:solidFill>
                  <a:srgbClr val="262626"/>
                </a:solidFill>
                <a:latin typeface="Nourd Bold"/>
                <a:ea typeface="DejaVu Sans"/>
              </a:rPr>
              <a:t>mixte, sans contact et auto-arbitré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ts val="2239"/>
              </a:lnSpc>
              <a:buNone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Se pratique sur </a:t>
            </a:r>
            <a:r>
              <a:rPr b="0" lang="en-US" sz="1600" spc="-1" strike="noStrike">
                <a:solidFill>
                  <a:srgbClr val="262626"/>
                </a:solidFill>
                <a:latin typeface="Nourd Bold"/>
                <a:ea typeface="DejaVu Sans"/>
              </a:rPr>
              <a:t>herbe, en salle ou sur plage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80000" y="6792480"/>
            <a:ext cx="6273360" cy="4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100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8"/>
              </a:rPr>
              <a:t>https://fr.wikipedia.org/wiki/Ultimate_(sport)</a:t>
            </a:r>
            <a:endParaRPr b="0" lang="fr-F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1000" spc="-1" strike="noStrike" u="sng">
                <a:solidFill>
                  <a:srgbClr val="000000"/>
                </a:solidFill>
                <a:uFillTx/>
                <a:latin typeface="Nourd"/>
                <a:ea typeface="DejaVu Sans"/>
              </a:rPr>
              <a:t> </a:t>
            </a:r>
            <a:r>
              <a:rPr b="0" i="1" lang="en-US" sz="100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9"/>
              </a:rPr>
              <a:t>https://www.ff-flyingdisc.fr/la-ffdf-en-chiffres/</a:t>
            </a:r>
            <a:r>
              <a:rPr b="0" i="1" lang="en-US" sz="100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10"/>
              </a:rPr>
              <a:t>https://www.ff-flyingdisc.fr/la-ffdf-en-chiffres/</a:t>
            </a:r>
            <a:endParaRPr b="0" lang="fr-F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2"/>
          <p:cNvSpPr/>
          <p:nvPr/>
        </p:nvSpPr>
        <p:spPr>
          <a:xfrm flipH="1">
            <a:off x="-72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9753600" y="0"/>
                </a:moveTo>
                <a:lnTo>
                  <a:pt x="0" y="0"/>
                </a:lnTo>
                <a:lnTo>
                  <a:pt x="0" y="7315200"/>
                </a:lnTo>
                <a:lnTo>
                  <a:pt x="9753600" y="7315200"/>
                </a:lnTo>
                <a:lnTo>
                  <a:pt x="97536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Freeform 3"/>
          <p:cNvSpPr/>
          <p:nvPr/>
        </p:nvSpPr>
        <p:spPr>
          <a:xfrm>
            <a:off x="8431920" y="1044720"/>
            <a:ext cx="907920" cy="898200"/>
          </a:xfrm>
          <a:custGeom>
            <a:avLst/>
            <a:gdLst/>
            <a:ahLst/>
            <a:rect l="l" t="t" r="r" b="b"/>
            <a:pathLst>
              <a:path w="909103" h="899255">
                <a:moveTo>
                  <a:pt x="0" y="0"/>
                </a:moveTo>
                <a:lnTo>
                  <a:pt x="909104" y="0"/>
                </a:lnTo>
                <a:lnTo>
                  <a:pt x="909104" y="899255"/>
                </a:lnTo>
                <a:lnTo>
                  <a:pt x="0" y="8992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1" name="Group 4"/>
          <p:cNvGrpSpPr/>
          <p:nvPr/>
        </p:nvGrpSpPr>
        <p:grpSpPr>
          <a:xfrm>
            <a:off x="417240" y="424080"/>
            <a:ext cx="1204920" cy="5671800"/>
            <a:chOff x="417240" y="424080"/>
            <a:chExt cx="1204920" cy="5671800"/>
          </a:xfrm>
        </p:grpSpPr>
        <p:sp>
          <p:nvSpPr>
            <p:cNvPr id="72" name="Freeform 5"/>
            <p:cNvSpPr/>
            <p:nvPr/>
          </p:nvSpPr>
          <p:spPr>
            <a:xfrm rot="404400">
              <a:off x="744120" y="475560"/>
              <a:ext cx="545040" cy="5607720"/>
            </a:xfrm>
            <a:custGeom>
              <a:avLst/>
              <a:gdLst/>
              <a:ahLst/>
              <a:rect l="l" t="t" r="r" b="b"/>
              <a:pathLst>
                <a:path w="269617" h="2769804">
                  <a:moveTo>
                    <a:pt x="0" y="0"/>
                  </a:moveTo>
                  <a:lnTo>
                    <a:pt x="269617" y="0"/>
                  </a:lnTo>
                  <a:lnTo>
                    <a:pt x="269617" y="2769804"/>
                  </a:lnTo>
                  <a:lnTo>
                    <a:pt x="0" y="2769804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TextBox 6"/>
            <p:cNvSpPr/>
            <p:nvPr/>
          </p:nvSpPr>
          <p:spPr>
            <a:xfrm rot="404400">
              <a:off x="747360" y="436320"/>
              <a:ext cx="545040" cy="56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" name="Freeform 7"/>
          <p:cNvSpPr/>
          <p:nvPr/>
        </p:nvSpPr>
        <p:spPr>
          <a:xfrm>
            <a:off x="153360" y="4114080"/>
            <a:ext cx="1728360" cy="1737000"/>
          </a:xfrm>
          <a:custGeom>
            <a:avLst/>
            <a:gdLst/>
            <a:ahLst/>
            <a:rect l="l" t="t" r="r" b="b"/>
            <a:pathLst>
              <a:path w="1729541" h="1738232">
                <a:moveTo>
                  <a:pt x="0" y="0"/>
                </a:moveTo>
                <a:lnTo>
                  <a:pt x="1729541" y="0"/>
                </a:lnTo>
                <a:lnTo>
                  <a:pt x="1729541" y="1738232"/>
                </a:lnTo>
                <a:lnTo>
                  <a:pt x="0" y="173823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Freeform 8"/>
          <p:cNvSpPr/>
          <p:nvPr/>
        </p:nvSpPr>
        <p:spPr>
          <a:xfrm>
            <a:off x="1618200" y="1944000"/>
            <a:ext cx="3636000" cy="2247840"/>
          </a:xfrm>
          <a:custGeom>
            <a:avLst/>
            <a:gdLst/>
            <a:ahLst/>
            <a:rect l="l" t="t" r="r" b="b"/>
            <a:pathLst>
              <a:path w="3637053" h="2248911">
                <a:moveTo>
                  <a:pt x="0" y="0"/>
                </a:moveTo>
                <a:lnTo>
                  <a:pt x="3637053" y="0"/>
                </a:lnTo>
                <a:lnTo>
                  <a:pt x="3637053" y="2248911"/>
                </a:lnTo>
                <a:lnTo>
                  <a:pt x="0" y="224891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TextBox 9"/>
          <p:cNvSpPr/>
          <p:nvPr/>
        </p:nvSpPr>
        <p:spPr>
          <a:xfrm>
            <a:off x="1800000" y="379440"/>
            <a:ext cx="5307120" cy="156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Une progression constante des licenciés depuis les années 90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77" name="TextBox 10"/>
          <p:cNvSpPr/>
          <p:nvPr/>
        </p:nvSpPr>
        <p:spPr>
          <a:xfrm>
            <a:off x="5436720" y="2165040"/>
            <a:ext cx="3448800" cy="142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345600" indent="-172800" algn="just">
              <a:lnSpc>
                <a:spcPts val="2239"/>
              </a:lnSpc>
              <a:buClr>
                <a:srgbClr val="262626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Doublement du nombre de licenciés en 10 ans</a:t>
            </a:r>
            <a:endParaRPr b="0" lang="fr-FR" sz="1600" spc="-1" strike="noStrike">
              <a:latin typeface="Arial"/>
            </a:endParaRPr>
          </a:p>
          <a:p>
            <a:pPr algn="just">
              <a:lnSpc>
                <a:spcPts val="2239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lvl="1" marL="345600" indent="-172800" algn="just">
              <a:lnSpc>
                <a:spcPts val="2239"/>
              </a:lnSpc>
              <a:buClr>
                <a:srgbClr val="262626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62626"/>
                </a:solidFill>
                <a:latin typeface="Nourd"/>
                <a:ea typeface="DejaVu Sans"/>
              </a:rPr>
              <a:t>Plus de 6000 licenciés en 2023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78" name="TextBox 11"/>
          <p:cNvSpPr/>
          <p:nvPr/>
        </p:nvSpPr>
        <p:spPr>
          <a:xfrm>
            <a:off x="1828440" y="4066200"/>
            <a:ext cx="4539240" cy="142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239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Comparaison avec d’autres sports Nord Américain</a:t>
            </a:r>
            <a:endParaRPr b="0" lang="fr-FR" sz="1600" spc="-1" strike="noStrike">
              <a:latin typeface="Arial"/>
            </a:endParaRPr>
          </a:p>
          <a:p>
            <a:pPr lvl="1" marL="345600" indent="-172800">
              <a:lnSpc>
                <a:spcPts val="223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Baseball/Softball : 14 000</a:t>
            </a:r>
            <a:endParaRPr b="0" lang="fr-FR" sz="1600" spc="-1" strike="noStrike">
              <a:latin typeface="Arial"/>
            </a:endParaRPr>
          </a:p>
          <a:p>
            <a:pPr lvl="1" marL="345600" indent="-172800">
              <a:lnSpc>
                <a:spcPts val="223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Nourd"/>
                <a:ea typeface="DejaVu Sans"/>
              </a:rPr>
              <a:t>Football Américain : 28 000</a:t>
            </a:r>
            <a:endParaRPr b="0" lang="fr-FR" sz="1600" spc="-1" strike="noStrike">
              <a:latin typeface="Arial"/>
            </a:endParaRPr>
          </a:p>
          <a:p>
            <a:pPr lvl="1" marL="345600" indent="-172800">
              <a:lnSpc>
                <a:spcPts val="2239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Nourd"/>
                <a:ea typeface="DejaVu Sans"/>
              </a:rPr>
              <a:t>Hockey sur glace 21 000</a:t>
            </a:r>
            <a:endParaRPr b="0" lang="fr-FR" sz="1600" spc="-1" strike="noStrike">
              <a:latin typeface="Arial"/>
            </a:endParaRPr>
          </a:p>
          <a:p>
            <a:pPr>
              <a:lnSpc>
                <a:spcPts val="2239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grpSp>
        <p:nvGrpSpPr>
          <p:cNvPr id="79" name="Group 12"/>
          <p:cNvGrpSpPr/>
          <p:nvPr/>
        </p:nvGrpSpPr>
        <p:grpSpPr>
          <a:xfrm>
            <a:off x="6579000" y="3476880"/>
            <a:ext cx="2624760" cy="2922840"/>
            <a:chOff x="6579000" y="3476880"/>
            <a:chExt cx="2624760" cy="2922840"/>
          </a:xfrm>
        </p:grpSpPr>
        <p:sp>
          <p:nvSpPr>
            <p:cNvPr id="80" name="Freeform 13"/>
            <p:cNvSpPr/>
            <p:nvPr/>
          </p:nvSpPr>
          <p:spPr>
            <a:xfrm>
              <a:off x="6579000" y="3476880"/>
              <a:ext cx="2624760" cy="2922840"/>
            </a:xfrm>
            <a:custGeom>
              <a:avLst/>
              <a:gdLst/>
              <a:ahLst/>
              <a:rect l="l" t="t" r="r" b="b"/>
              <a:pathLst>
                <a:path w="3501077" h="3898362">
                  <a:moveTo>
                    <a:pt x="0" y="0"/>
                  </a:moveTo>
                  <a:lnTo>
                    <a:pt x="3501077" y="0"/>
                  </a:lnTo>
                  <a:lnTo>
                    <a:pt x="3501077" y="3898362"/>
                  </a:lnTo>
                  <a:lnTo>
                    <a:pt x="0" y="389836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TextBox 14"/>
            <p:cNvSpPr/>
            <p:nvPr/>
          </p:nvSpPr>
          <p:spPr>
            <a:xfrm>
              <a:off x="8314200" y="5117040"/>
              <a:ext cx="448920" cy="22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749"/>
                </a:lnSpc>
                <a:buNone/>
              </a:pPr>
              <a:r>
                <a:rPr b="0" lang="en-US" sz="1250" spc="-1" strike="noStrike">
                  <a:solidFill>
                    <a:srgbClr val="fe6413"/>
                  </a:solidFill>
                  <a:latin typeface="Nourd Bold"/>
                  <a:ea typeface="DejaVu Sans"/>
                </a:rPr>
                <a:t>646</a:t>
              </a:r>
              <a:endParaRPr b="0" lang="fr-FR" sz="1250" spc="-1" strike="noStrike">
                <a:latin typeface="Arial"/>
              </a:endParaRPr>
            </a:p>
          </p:txBody>
        </p:sp>
        <p:sp>
          <p:nvSpPr>
            <p:cNvPr id="82" name="TextBox 15"/>
            <p:cNvSpPr/>
            <p:nvPr/>
          </p:nvSpPr>
          <p:spPr>
            <a:xfrm>
              <a:off x="8441640" y="4620240"/>
              <a:ext cx="194400" cy="14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08"/>
                </a:lnSpc>
                <a:buNone/>
              </a:pPr>
              <a:r>
                <a:rPr b="0" lang="en-US" sz="790" spc="-1" strike="noStrike">
                  <a:solidFill>
                    <a:srgbClr val="5284e6"/>
                  </a:solidFill>
                  <a:latin typeface="Nourd Bold"/>
                  <a:ea typeface="DejaVu Sans"/>
                </a:rPr>
                <a:t>178</a:t>
              </a:r>
              <a:endParaRPr b="0" lang="fr-FR" sz="790" spc="-1" strike="noStrike">
                <a:latin typeface="Arial"/>
              </a:endParaRPr>
            </a:p>
          </p:txBody>
        </p:sp>
        <p:sp>
          <p:nvSpPr>
            <p:cNvPr id="83" name="TextBox 16"/>
            <p:cNvSpPr/>
            <p:nvPr/>
          </p:nvSpPr>
          <p:spPr>
            <a:xfrm>
              <a:off x="8445960" y="4039560"/>
              <a:ext cx="374040" cy="17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341"/>
                </a:lnSpc>
                <a:buNone/>
              </a:pPr>
              <a:r>
                <a:rPr b="0" lang="en-US" sz="960" spc="-1" strike="noStrike">
                  <a:solidFill>
                    <a:srgbClr val="528b1e"/>
                  </a:solidFill>
                  <a:latin typeface="Nourd"/>
                  <a:ea typeface="DejaVu Sans"/>
                </a:rPr>
                <a:t>282</a:t>
              </a:r>
              <a:endParaRPr b="0" lang="fr-FR" sz="960" spc="-1" strike="noStrike">
                <a:latin typeface="Arial"/>
              </a:endParaRPr>
            </a:p>
          </p:txBody>
        </p:sp>
        <p:sp>
          <p:nvSpPr>
            <p:cNvPr id="84" name="TextBox 17"/>
            <p:cNvSpPr/>
            <p:nvPr/>
          </p:nvSpPr>
          <p:spPr>
            <a:xfrm>
              <a:off x="7743600" y="4043160"/>
              <a:ext cx="527760" cy="26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2098"/>
                </a:lnSpc>
                <a:buNone/>
              </a:pPr>
              <a:r>
                <a:rPr b="0" lang="en-US" sz="1500" spc="-1" strike="noStrike">
                  <a:solidFill>
                    <a:srgbClr val="bf1010"/>
                  </a:solidFill>
                  <a:latin typeface="Nourd Bold"/>
                  <a:ea typeface="DejaVu Sans"/>
                </a:rPr>
                <a:t>1194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85" name="TextBox 18"/>
            <p:cNvSpPr/>
            <p:nvPr/>
          </p:nvSpPr>
          <p:spPr>
            <a:xfrm>
              <a:off x="7776000" y="4527360"/>
              <a:ext cx="365040" cy="19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573"/>
                </a:lnSpc>
                <a:buNone/>
              </a:pPr>
              <a:r>
                <a:rPr b="0" lang="en-US" sz="1130" spc="-1" strike="noStrike">
                  <a:solidFill>
                    <a:srgbClr val="eba03d"/>
                  </a:solidFill>
                  <a:latin typeface="Nourd Bold"/>
                  <a:ea typeface="DejaVu Sans"/>
                </a:rPr>
                <a:t>409</a:t>
              </a:r>
              <a:endParaRPr b="0" lang="fr-FR" sz="1130" spc="-1" strike="noStrike">
                <a:latin typeface="Arial"/>
              </a:endParaRPr>
            </a:p>
          </p:txBody>
        </p:sp>
        <p:sp>
          <p:nvSpPr>
            <p:cNvPr id="86" name="TextBox 19"/>
            <p:cNvSpPr/>
            <p:nvPr/>
          </p:nvSpPr>
          <p:spPr>
            <a:xfrm>
              <a:off x="6876360" y="4263120"/>
              <a:ext cx="266040" cy="18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457"/>
                </a:lnSpc>
                <a:buNone/>
              </a:pPr>
              <a:r>
                <a:rPr b="0" lang="en-US" sz="1040" spc="-1" strike="noStrike">
                  <a:solidFill>
                    <a:srgbClr val="528b1e"/>
                  </a:solidFill>
                  <a:latin typeface="Nourd"/>
                  <a:ea typeface="DejaVu Sans"/>
                </a:rPr>
                <a:t>315</a:t>
              </a:r>
              <a:endParaRPr b="0" lang="fr-FR" sz="1040" spc="-1" strike="noStrike">
                <a:latin typeface="Arial"/>
              </a:endParaRPr>
            </a:p>
          </p:txBody>
        </p:sp>
        <p:sp>
          <p:nvSpPr>
            <p:cNvPr id="87" name="TextBox 20"/>
            <p:cNvSpPr/>
            <p:nvPr/>
          </p:nvSpPr>
          <p:spPr>
            <a:xfrm>
              <a:off x="8773920" y="5587920"/>
              <a:ext cx="196200" cy="13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049"/>
                </a:lnSpc>
                <a:buNone/>
              </a:pPr>
              <a:r>
                <a:rPr b="0" lang="en-US" sz="750" spc="-1" strike="noStrike">
                  <a:solidFill>
                    <a:srgbClr val="5284e6"/>
                  </a:solidFill>
                  <a:latin typeface="Nourd Bold"/>
                  <a:ea typeface="DejaVu Sans"/>
                </a:rPr>
                <a:t>146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88" name="TextBox 21"/>
            <p:cNvSpPr/>
            <p:nvPr/>
          </p:nvSpPr>
          <p:spPr>
            <a:xfrm>
              <a:off x="7782480" y="5662440"/>
              <a:ext cx="488880" cy="177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400"/>
                </a:lnSpc>
                <a:buNone/>
              </a:pPr>
              <a:r>
                <a:rPr b="0" lang="en-US" sz="1000" spc="-1" strike="noStrike">
                  <a:solidFill>
                    <a:srgbClr val="528b1e"/>
                  </a:solidFill>
                  <a:latin typeface="Nourd Bold"/>
                  <a:ea typeface="DejaVu Sans"/>
                </a:rPr>
                <a:t>328</a:t>
              </a:r>
              <a:endParaRPr b="0" lang="fr-FR" sz="1000" spc="-1" strike="noStrike">
                <a:latin typeface="Arial"/>
              </a:endParaRPr>
            </a:p>
          </p:txBody>
        </p:sp>
        <p:sp>
          <p:nvSpPr>
            <p:cNvPr id="89" name="TextBox 22"/>
            <p:cNvSpPr/>
            <p:nvPr/>
          </p:nvSpPr>
          <p:spPr>
            <a:xfrm>
              <a:off x="7143480" y="4476240"/>
              <a:ext cx="423000" cy="236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865"/>
                </a:lnSpc>
                <a:buNone/>
              </a:pPr>
              <a:r>
                <a:rPr b="0" lang="en-US" sz="1330" spc="-1" strike="noStrike">
                  <a:solidFill>
                    <a:srgbClr val="cf3131"/>
                  </a:solidFill>
                  <a:latin typeface="Nourd Bold"/>
                  <a:ea typeface="DejaVu Sans"/>
                </a:rPr>
                <a:t>836</a:t>
              </a:r>
              <a:endParaRPr b="0" lang="fr-FR" sz="1330" spc="-1" strike="noStrike">
                <a:latin typeface="Arial"/>
              </a:endParaRPr>
            </a:p>
          </p:txBody>
        </p:sp>
        <p:sp>
          <p:nvSpPr>
            <p:cNvPr id="90" name="TextBox 23"/>
            <p:cNvSpPr/>
            <p:nvPr/>
          </p:nvSpPr>
          <p:spPr>
            <a:xfrm>
              <a:off x="7370280" y="4032360"/>
              <a:ext cx="195840" cy="14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108"/>
                </a:lnSpc>
                <a:buNone/>
              </a:pPr>
              <a:r>
                <a:rPr b="0" lang="en-US" sz="790" spc="-1" strike="noStrike">
                  <a:solidFill>
                    <a:srgbClr val="5284e6"/>
                  </a:solidFill>
                  <a:latin typeface="Nourd Bold"/>
                  <a:ea typeface="DejaVu Sans"/>
                </a:rPr>
                <a:t>194</a:t>
              </a:r>
              <a:endParaRPr b="0" lang="fr-FR" sz="790" spc="-1" strike="noStrike">
                <a:latin typeface="Arial"/>
              </a:endParaRPr>
            </a:p>
          </p:txBody>
        </p:sp>
        <p:sp>
          <p:nvSpPr>
            <p:cNvPr id="91" name="TextBox 24"/>
            <p:cNvSpPr/>
            <p:nvPr/>
          </p:nvSpPr>
          <p:spPr>
            <a:xfrm>
              <a:off x="7953120" y="3750120"/>
              <a:ext cx="187920" cy="13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049"/>
                </a:lnSpc>
                <a:buNone/>
              </a:pPr>
              <a:r>
                <a:rPr b="0" lang="en-US" sz="750" spc="-1" strike="noStrike">
                  <a:solidFill>
                    <a:srgbClr val="5284e6"/>
                  </a:solidFill>
                  <a:latin typeface="Nourd Bold"/>
                  <a:ea typeface="DejaVu Sans"/>
                </a:rPr>
                <a:t>153</a:t>
              </a:r>
              <a:endParaRPr b="0" lang="fr-FR" sz="750" spc="-1" strike="noStrike">
                <a:latin typeface="Arial"/>
              </a:endParaRPr>
            </a:p>
          </p:txBody>
        </p:sp>
        <p:sp>
          <p:nvSpPr>
            <p:cNvPr id="92" name="TextBox 25"/>
            <p:cNvSpPr/>
            <p:nvPr/>
          </p:nvSpPr>
          <p:spPr>
            <a:xfrm>
              <a:off x="7453440" y="5128200"/>
              <a:ext cx="4377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lnSpc>
                  <a:spcPts val="1689"/>
                </a:lnSpc>
                <a:buNone/>
              </a:pPr>
              <a:r>
                <a:rPr b="0" lang="en-US" sz="1200" spc="-1" strike="noStrike">
                  <a:solidFill>
                    <a:srgbClr val="eb783d"/>
                  </a:solidFill>
                  <a:latin typeface="Nourd Bold"/>
                  <a:ea typeface="DejaVu Sans"/>
                </a:rPr>
                <a:t>547</a:t>
              </a:r>
              <a:endParaRPr b="0" lang="fr-FR" sz="1200" spc="-1" strike="noStrike">
                <a:latin typeface="Arial"/>
              </a:endParaRPr>
            </a:p>
          </p:txBody>
        </p:sp>
      </p:grpSp>
      <p:sp>
        <p:nvSpPr>
          <p:cNvPr id="93" name="TextBox 26"/>
          <p:cNvSpPr/>
          <p:nvPr/>
        </p:nvSpPr>
        <p:spPr>
          <a:xfrm>
            <a:off x="3560400" y="5400000"/>
            <a:ext cx="1839600" cy="6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Un barycentre au Nord-ouest de la France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94" name="TextBox 27"/>
          <p:cNvSpPr/>
          <p:nvPr/>
        </p:nvSpPr>
        <p:spPr>
          <a:xfrm>
            <a:off x="612000" y="6095880"/>
            <a:ext cx="7307280" cy="2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239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Nourd"/>
                <a:ea typeface="DejaVu Sans"/>
              </a:rPr>
              <a:t>Une organisation quasi bénévoles : moins de 10 salariés en France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9400" y="6480000"/>
            <a:ext cx="9120240" cy="9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https://ffbs.fr/nouveau-record-de-pratiquants-pour-le-baseball-softball-francais/</a:t>
            </a:r>
            <a:endParaRPr b="0" lang="fr-F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https://fr.statista.com/statistiques/665345/nombre-licences-delivrees-fffa-football-americain-france/</a:t>
            </a:r>
            <a:endParaRPr b="0" lang="fr-F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https://www.fff.fr/article/9805-les-chiffres-cles-du-football-feminin-en-2023.html</a:t>
            </a:r>
            <a:endParaRPr b="0" lang="fr-F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https://www.womensports.fr/federations/forte-augmentation-des-licences-feminines-a-la-federation-francaise-de-rugby-52296.shtm</a:t>
            </a:r>
            <a:endParaRPr b="0" lang="fr-F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80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https://www.ffhandball.fr/vie-du-hand/sengager/se-mobiliser/feminisation/)</a:t>
            </a:r>
            <a:endParaRPr b="0" lang="fr-F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"/>
          <p:cNvSpPr/>
          <p:nvPr/>
        </p:nvSpPr>
        <p:spPr>
          <a:xfrm>
            <a:off x="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Freeform 3"/>
          <p:cNvSpPr/>
          <p:nvPr/>
        </p:nvSpPr>
        <p:spPr>
          <a:xfrm>
            <a:off x="-409680" y="429480"/>
            <a:ext cx="3011040" cy="2978280"/>
          </a:xfrm>
          <a:custGeom>
            <a:avLst/>
            <a:gdLst/>
            <a:ahLst/>
            <a:rect l="l" t="t" r="r" b="b"/>
            <a:pathLst>
              <a:path w="3012158" h="2979526">
                <a:moveTo>
                  <a:pt x="0" y="0"/>
                </a:moveTo>
                <a:lnTo>
                  <a:pt x="3012158" y="0"/>
                </a:lnTo>
                <a:lnTo>
                  <a:pt x="3012158" y="2979526"/>
                </a:lnTo>
                <a:lnTo>
                  <a:pt x="0" y="29795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Group 4"/>
          <p:cNvGrpSpPr/>
          <p:nvPr/>
        </p:nvGrpSpPr>
        <p:grpSpPr>
          <a:xfrm>
            <a:off x="7591680" y="647280"/>
            <a:ext cx="986760" cy="5476680"/>
            <a:chOff x="7591680" y="647280"/>
            <a:chExt cx="986760" cy="5476680"/>
          </a:xfrm>
        </p:grpSpPr>
        <p:sp>
          <p:nvSpPr>
            <p:cNvPr id="99" name="Freeform 5"/>
            <p:cNvSpPr/>
            <p:nvPr/>
          </p:nvSpPr>
          <p:spPr>
            <a:xfrm rot="21368400">
              <a:off x="7776000" y="706320"/>
              <a:ext cx="621360" cy="5402520"/>
            </a:xfrm>
            <a:custGeom>
              <a:avLst/>
              <a:gdLst/>
              <a:ahLst/>
              <a:rect l="l" t="t" r="r" b="b"/>
              <a:pathLst>
                <a:path w="265008" h="2300437">
                  <a:moveTo>
                    <a:pt x="0" y="0"/>
                  </a:moveTo>
                  <a:lnTo>
                    <a:pt x="265008" y="0"/>
                  </a:lnTo>
                  <a:lnTo>
                    <a:pt x="265008" y="2300437"/>
                  </a:lnTo>
                  <a:lnTo>
                    <a:pt x="0" y="2300437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TextBox 6"/>
            <p:cNvSpPr/>
            <p:nvPr/>
          </p:nvSpPr>
          <p:spPr>
            <a:xfrm rot="21368400">
              <a:off x="7774200" y="661680"/>
              <a:ext cx="621360" cy="544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1" name="Group 7"/>
          <p:cNvGrpSpPr/>
          <p:nvPr/>
        </p:nvGrpSpPr>
        <p:grpSpPr>
          <a:xfrm>
            <a:off x="7740000" y="1800000"/>
            <a:ext cx="2103840" cy="1607760"/>
            <a:chOff x="7740000" y="1800000"/>
            <a:chExt cx="2103840" cy="1607760"/>
          </a:xfrm>
        </p:grpSpPr>
        <p:sp>
          <p:nvSpPr>
            <p:cNvPr id="102" name="Freeform 8"/>
            <p:cNvSpPr/>
            <p:nvPr/>
          </p:nvSpPr>
          <p:spPr>
            <a:xfrm>
              <a:off x="7740000" y="1800000"/>
              <a:ext cx="2103840" cy="1607760"/>
            </a:xfrm>
            <a:custGeom>
              <a:avLst/>
              <a:gdLst/>
              <a:ahLst/>
              <a:rect l="l" t="t" r="r" b="b"/>
              <a:pathLst>
                <a:path w="5561330" h="4250690">
                  <a:moveTo>
                    <a:pt x="4657090" y="2098040"/>
                  </a:moveTo>
                  <a:lnTo>
                    <a:pt x="5561330" y="3566160"/>
                  </a:lnTo>
                  <a:lnTo>
                    <a:pt x="1785620" y="4250690"/>
                  </a:lnTo>
                  <a:lnTo>
                    <a:pt x="1785620" y="3893820"/>
                  </a:lnTo>
                  <a:lnTo>
                    <a:pt x="220980" y="3893820"/>
                  </a:lnTo>
                  <a:lnTo>
                    <a:pt x="0" y="538480"/>
                  </a:lnTo>
                  <a:lnTo>
                    <a:pt x="782320" y="679450"/>
                  </a:lnTo>
                  <a:lnTo>
                    <a:pt x="1003300" y="0"/>
                  </a:lnTo>
                  <a:lnTo>
                    <a:pt x="5561330" y="0"/>
                  </a:lnTo>
                  <a:lnTo>
                    <a:pt x="4657090" y="209804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Freeform 9"/>
          <p:cNvSpPr/>
          <p:nvPr/>
        </p:nvSpPr>
        <p:spPr>
          <a:xfrm>
            <a:off x="7980480" y="475920"/>
            <a:ext cx="1248840" cy="1255320"/>
          </a:xfrm>
          <a:custGeom>
            <a:avLst/>
            <a:gdLst/>
            <a:ahLst/>
            <a:rect l="l" t="t" r="r" b="b"/>
            <a:pathLst>
              <a:path w="1250064" h="1256346">
                <a:moveTo>
                  <a:pt x="0" y="0"/>
                </a:moveTo>
                <a:lnTo>
                  <a:pt x="1250064" y="0"/>
                </a:lnTo>
                <a:lnTo>
                  <a:pt x="1250064" y="1256346"/>
                </a:lnTo>
                <a:lnTo>
                  <a:pt x="0" y="12563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Freeform 10"/>
          <p:cNvSpPr/>
          <p:nvPr/>
        </p:nvSpPr>
        <p:spPr>
          <a:xfrm>
            <a:off x="630360" y="2433600"/>
            <a:ext cx="6709680" cy="3906720"/>
          </a:xfrm>
          <a:custGeom>
            <a:avLst/>
            <a:gdLst/>
            <a:ahLst/>
            <a:rect l="l" t="t" r="r" b="b"/>
            <a:pathLst>
              <a:path w="6710912" h="3907737">
                <a:moveTo>
                  <a:pt x="0" y="0"/>
                </a:moveTo>
                <a:lnTo>
                  <a:pt x="6710913" y="0"/>
                </a:lnTo>
                <a:lnTo>
                  <a:pt x="6710913" y="3907738"/>
                </a:lnTo>
                <a:lnTo>
                  <a:pt x="0" y="39077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Box 11"/>
          <p:cNvSpPr/>
          <p:nvPr/>
        </p:nvSpPr>
        <p:spPr>
          <a:xfrm>
            <a:off x="548640" y="1184040"/>
            <a:ext cx="505080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Age et type de pratique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106" name="TextBox 12"/>
          <p:cNvSpPr/>
          <p:nvPr/>
        </p:nvSpPr>
        <p:spPr>
          <a:xfrm>
            <a:off x="187200" y="2045520"/>
            <a:ext cx="631296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76480" indent="-138240" algn="ctr">
              <a:lnSpc>
                <a:spcPts val="17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Progression constante du nombre de juniors (U20/U17/U15/U13)</a:t>
            </a:r>
            <a:endParaRPr b="0" lang="fr-FR" sz="128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2"/>
          <p:cNvSpPr/>
          <p:nvPr/>
        </p:nvSpPr>
        <p:spPr>
          <a:xfrm flipH="1">
            <a:off x="-72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9753600" y="0"/>
                </a:moveTo>
                <a:lnTo>
                  <a:pt x="0" y="0"/>
                </a:lnTo>
                <a:lnTo>
                  <a:pt x="0" y="7315200"/>
                </a:lnTo>
                <a:lnTo>
                  <a:pt x="9753600" y="7315200"/>
                </a:lnTo>
                <a:lnTo>
                  <a:pt x="97536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Freeform 3"/>
          <p:cNvSpPr/>
          <p:nvPr/>
        </p:nvSpPr>
        <p:spPr>
          <a:xfrm>
            <a:off x="8105760" y="1463040"/>
            <a:ext cx="907920" cy="898200"/>
          </a:xfrm>
          <a:custGeom>
            <a:avLst/>
            <a:gdLst/>
            <a:ahLst/>
            <a:rect l="l" t="t" r="r" b="b"/>
            <a:pathLst>
              <a:path w="909103" h="899255">
                <a:moveTo>
                  <a:pt x="0" y="0"/>
                </a:moveTo>
                <a:lnTo>
                  <a:pt x="909103" y="0"/>
                </a:lnTo>
                <a:lnTo>
                  <a:pt x="909103" y="899255"/>
                </a:lnTo>
                <a:lnTo>
                  <a:pt x="0" y="8992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Group 4"/>
          <p:cNvGrpSpPr/>
          <p:nvPr/>
        </p:nvGrpSpPr>
        <p:grpSpPr>
          <a:xfrm>
            <a:off x="417240" y="424080"/>
            <a:ext cx="1204920" cy="5671800"/>
            <a:chOff x="417240" y="424080"/>
            <a:chExt cx="1204920" cy="5671800"/>
          </a:xfrm>
        </p:grpSpPr>
        <p:sp>
          <p:nvSpPr>
            <p:cNvPr id="110" name="Freeform 5"/>
            <p:cNvSpPr/>
            <p:nvPr/>
          </p:nvSpPr>
          <p:spPr>
            <a:xfrm rot="404400">
              <a:off x="744120" y="475560"/>
              <a:ext cx="545040" cy="5607720"/>
            </a:xfrm>
            <a:custGeom>
              <a:avLst/>
              <a:gdLst/>
              <a:ahLst/>
              <a:rect l="l" t="t" r="r" b="b"/>
              <a:pathLst>
                <a:path w="269617" h="2769804">
                  <a:moveTo>
                    <a:pt x="0" y="0"/>
                  </a:moveTo>
                  <a:lnTo>
                    <a:pt x="269617" y="0"/>
                  </a:lnTo>
                  <a:lnTo>
                    <a:pt x="269617" y="2769804"/>
                  </a:lnTo>
                  <a:lnTo>
                    <a:pt x="0" y="2769804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TextBox 6"/>
            <p:cNvSpPr/>
            <p:nvPr/>
          </p:nvSpPr>
          <p:spPr>
            <a:xfrm rot="404400">
              <a:off x="747360" y="436320"/>
              <a:ext cx="545040" cy="56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" name="Freeform 7"/>
          <p:cNvSpPr/>
          <p:nvPr/>
        </p:nvSpPr>
        <p:spPr>
          <a:xfrm>
            <a:off x="153360" y="4114080"/>
            <a:ext cx="1463760" cy="1470960"/>
          </a:xfrm>
          <a:custGeom>
            <a:avLst/>
            <a:gdLst/>
            <a:ahLst/>
            <a:rect l="l" t="t" r="r" b="b"/>
            <a:pathLst>
              <a:path w="1464806" h="1472167">
                <a:moveTo>
                  <a:pt x="0" y="0"/>
                </a:moveTo>
                <a:lnTo>
                  <a:pt x="1464806" y="0"/>
                </a:lnTo>
                <a:lnTo>
                  <a:pt x="1464806" y="1472167"/>
                </a:lnTo>
                <a:lnTo>
                  <a:pt x="0" y="14721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Freeform 8"/>
          <p:cNvSpPr/>
          <p:nvPr/>
        </p:nvSpPr>
        <p:spPr>
          <a:xfrm>
            <a:off x="7749000" y="2379960"/>
            <a:ext cx="920160" cy="850320"/>
          </a:xfrm>
          <a:custGeom>
            <a:avLst/>
            <a:gdLst/>
            <a:ahLst/>
            <a:rect l="l" t="t" r="r" b="b"/>
            <a:pathLst>
              <a:path w="921350" h="851338">
                <a:moveTo>
                  <a:pt x="0" y="0"/>
                </a:moveTo>
                <a:lnTo>
                  <a:pt x="921350" y="0"/>
                </a:lnTo>
                <a:lnTo>
                  <a:pt x="921350" y="851338"/>
                </a:lnTo>
                <a:lnTo>
                  <a:pt x="0" y="85133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Freeform 9"/>
          <p:cNvSpPr/>
          <p:nvPr/>
        </p:nvSpPr>
        <p:spPr>
          <a:xfrm>
            <a:off x="5846760" y="1685880"/>
            <a:ext cx="1121040" cy="748800"/>
          </a:xfrm>
          <a:custGeom>
            <a:avLst/>
            <a:gdLst/>
            <a:ahLst/>
            <a:rect l="l" t="t" r="r" b="b"/>
            <a:pathLst>
              <a:path w="1121951" h="749837">
                <a:moveTo>
                  <a:pt x="0" y="0"/>
                </a:moveTo>
                <a:lnTo>
                  <a:pt x="1121950" y="0"/>
                </a:lnTo>
                <a:lnTo>
                  <a:pt x="1121950" y="749837"/>
                </a:lnTo>
                <a:lnTo>
                  <a:pt x="0" y="74983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Freeform 10"/>
          <p:cNvSpPr/>
          <p:nvPr/>
        </p:nvSpPr>
        <p:spPr>
          <a:xfrm>
            <a:off x="6990120" y="3361320"/>
            <a:ext cx="1202040" cy="526320"/>
          </a:xfrm>
          <a:custGeom>
            <a:avLst/>
            <a:gdLst/>
            <a:ahLst/>
            <a:rect l="l" t="t" r="r" b="b"/>
            <a:pathLst>
              <a:path w="1202972" h="527389">
                <a:moveTo>
                  <a:pt x="0" y="0"/>
                </a:moveTo>
                <a:lnTo>
                  <a:pt x="1202972" y="0"/>
                </a:lnTo>
                <a:lnTo>
                  <a:pt x="1202972" y="527389"/>
                </a:lnTo>
                <a:lnTo>
                  <a:pt x="0" y="52738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Freeform 11"/>
          <p:cNvSpPr/>
          <p:nvPr/>
        </p:nvSpPr>
        <p:spPr>
          <a:xfrm>
            <a:off x="6768000" y="4615920"/>
            <a:ext cx="979920" cy="881640"/>
          </a:xfrm>
          <a:custGeom>
            <a:avLst/>
            <a:gdLst/>
            <a:ahLst/>
            <a:rect l="l" t="t" r="r" b="b"/>
            <a:pathLst>
              <a:path w="980908" h="882817">
                <a:moveTo>
                  <a:pt x="0" y="0"/>
                </a:moveTo>
                <a:lnTo>
                  <a:pt x="980908" y="0"/>
                </a:lnTo>
                <a:lnTo>
                  <a:pt x="980908" y="882817"/>
                </a:lnTo>
                <a:lnTo>
                  <a:pt x="0" y="8828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TextBox 12"/>
          <p:cNvSpPr/>
          <p:nvPr/>
        </p:nvSpPr>
        <p:spPr>
          <a:xfrm>
            <a:off x="1883160" y="924840"/>
            <a:ext cx="5307120" cy="10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Reconnaissance et professionnalisation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118" name="TextBox 13"/>
          <p:cNvSpPr/>
          <p:nvPr/>
        </p:nvSpPr>
        <p:spPr>
          <a:xfrm>
            <a:off x="1707840" y="2499840"/>
            <a:ext cx="58827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1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1er Aout 2015 : Reconnaissance de l’ultimate comme sport olympique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19" name="TextBox 14"/>
          <p:cNvSpPr/>
          <p:nvPr/>
        </p:nvSpPr>
        <p:spPr>
          <a:xfrm>
            <a:off x="1707840" y="3249720"/>
            <a:ext cx="50400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1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31 décembre 2016 : La FFFD devient fédération délégataire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20" name="TextBox 15"/>
          <p:cNvSpPr/>
          <p:nvPr/>
        </p:nvSpPr>
        <p:spPr>
          <a:xfrm>
            <a:off x="1688040" y="3999240"/>
            <a:ext cx="48999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1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Juillet 2022 : Diffusion d’un matche sur La chaîne l’équipe 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21" name="TextBox 16"/>
          <p:cNvSpPr/>
          <p:nvPr/>
        </p:nvSpPr>
        <p:spPr>
          <a:xfrm>
            <a:off x="1637280" y="4830840"/>
            <a:ext cx="49507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791"/>
              </a:lnSpc>
              <a:buNone/>
            </a:pPr>
            <a:r>
              <a:rPr b="1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AUDL (American Ultimate Disc League) créée en 2013 compte 23 franchises aujourd’hui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360000" y="6840000"/>
            <a:ext cx="834156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100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https://www.francetvinfo.fr/sports/le-frisbee-reconnu-comme-sport-par-le-comite-international-olympique_1027137.html</a:t>
            </a:r>
            <a:endParaRPr b="0" lang="fr-F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2"/>
          <p:cNvSpPr/>
          <p:nvPr/>
        </p:nvSpPr>
        <p:spPr>
          <a:xfrm>
            <a:off x="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Freeform 3"/>
          <p:cNvSpPr/>
          <p:nvPr/>
        </p:nvSpPr>
        <p:spPr>
          <a:xfrm>
            <a:off x="-409680" y="429480"/>
            <a:ext cx="2460960" cy="2434320"/>
          </a:xfrm>
          <a:custGeom>
            <a:avLst/>
            <a:gdLst/>
            <a:ahLst/>
            <a:rect l="l" t="t" r="r" b="b"/>
            <a:pathLst>
              <a:path w="2462081" h="2435408">
                <a:moveTo>
                  <a:pt x="0" y="0"/>
                </a:moveTo>
                <a:lnTo>
                  <a:pt x="2462081" y="0"/>
                </a:lnTo>
                <a:lnTo>
                  <a:pt x="2462081" y="2435409"/>
                </a:lnTo>
                <a:lnTo>
                  <a:pt x="0" y="24354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" name="Group 4"/>
          <p:cNvGrpSpPr/>
          <p:nvPr/>
        </p:nvGrpSpPr>
        <p:grpSpPr>
          <a:xfrm>
            <a:off x="7591680" y="647280"/>
            <a:ext cx="986760" cy="5476680"/>
            <a:chOff x="7591680" y="647280"/>
            <a:chExt cx="986760" cy="5476680"/>
          </a:xfrm>
        </p:grpSpPr>
        <p:sp>
          <p:nvSpPr>
            <p:cNvPr id="126" name="Freeform 5"/>
            <p:cNvSpPr/>
            <p:nvPr/>
          </p:nvSpPr>
          <p:spPr>
            <a:xfrm rot="21368400">
              <a:off x="7776000" y="706320"/>
              <a:ext cx="621360" cy="5402520"/>
            </a:xfrm>
            <a:custGeom>
              <a:avLst/>
              <a:gdLst/>
              <a:ahLst/>
              <a:rect l="l" t="t" r="r" b="b"/>
              <a:pathLst>
                <a:path w="265008" h="2300437">
                  <a:moveTo>
                    <a:pt x="0" y="0"/>
                  </a:moveTo>
                  <a:lnTo>
                    <a:pt x="265008" y="0"/>
                  </a:lnTo>
                  <a:lnTo>
                    <a:pt x="265008" y="2300437"/>
                  </a:lnTo>
                  <a:lnTo>
                    <a:pt x="0" y="2300437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TextBox 6"/>
            <p:cNvSpPr/>
            <p:nvPr/>
          </p:nvSpPr>
          <p:spPr>
            <a:xfrm rot="21368400">
              <a:off x="7774200" y="661680"/>
              <a:ext cx="621360" cy="544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8" name="Group 7"/>
          <p:cNvGrpSpPr/>
          <p:nvPr/>
        </p:nvGrpSpPr>
        <p:grpSpPr>
          <a:xfrm>
            <a:off x="7795440" y="1811520"/>
            <a:ext cx="2103840" cy="1607760"/>
            <a:chOff x="7795440" y="1811520"/>
            <a:chExt cx="2103840" cy="1607760"/>
          </a:xfrm>
        </p:grpSpPr>
        <p:sp>
          <p:nvSpPr>
            <p:cNvPr id="129" name="Freeform 8"/>
            <p:cNvSpPr/>
            <p:nvPr/>
          </p:nvSpPr>
          <p:spPr>
            <a:xfrm>
              <a:off x="7795440" y="1811520"/>
              <a:ext cx="2103840" cy="1607760"/>
            </a:xfrm>
            <a:custGeom>
              <a:avLst/>
              <a:gdLst/>
              <a:ahLst/>
              <a:rect l="l" t="t" r="r" b="b"/>
              <a:pathLst>
                <a:path w="5561330" h="4250690">
                  <a:moveTo>
                    <a:pt x="4657090" y="2098040"/>
                  </a:moveTo>
                  <a:lnTo>
                    <a:pt x="5561330" y="3566160"/>
                  </a:lnTo>
                  <a:lnTo>
                    <a:pt x="1785620" y="4250690"/>
                  </a:lnTo>
                  <a:lnTo>
                    <a:pt x="1785620" y="3893820"/>
                  </a:lnTo>
                  <a:lnTo>
                    <a:pt x="220980" y="3893820"/>
                  </a:lnTo>
                  <a:lnTo>
                    <a:pt x="0" y="538480"/>
                  </a:lnTo>
                  <a:lnTo>
                    <a:pt x="782320" y="679450"/>
                  </a:lnTo>
                  <a:lnTo>
                    <a:pt x="1003300" y="0"/>
                  </a:lnTo>
                  <a:lnTo>
                    <a:pt x="5561330" y="0"/>
                  </a:lnTo>
                  <a:lnTo>
                    <a:pt x="4657090" y="209804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" name="Freeform 9"/>
          <p:cNvSpPr/>
          <p:nvPr/>
        </p:nvSpPr>
        <p:spPr>
          <a:xfrm>
            <a:off x="8008200" y="540000"/>
            <a:ext cx="1248840" cy="1255320"/>
          </a:xfrm>
          <a:custGeom>
            <a:avLst/>
            <a:gdLst/>
            <a:ahLst/>
            <a:rect l="l" t="t" r="r" b="b"/>
            <a:pathLst>
              <a:path w="1250064" h="1256346">
                <a:moveTo>
                  <a:pt x="0" y="0"/>
                </a:moveTo>
                <a:lnTo>
                  <a:pt x="1250064" y="0"/>
                </a:lnTo>
                <a:lnTo>
                  <a:pt x="1250064" y="1256346"/>
                </a:lnTo>
                <a:lnTo>
                  <a:pt x="0" y="12563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Freeform 10"/>
          <p:cNvSpPr/>
          <p:nvPr/>
        </p:nvSpPr>
        <p:spPr>
          <a:xfrm>
            <a:off x="240480" y="1800000"/>
            <a:ext cx="3898800" cy="2193480"/>
          </a:xfrm>
          <a:custGeom>
            <a:avLst/>
            <a:gdLst/>
            <a:ahLst/>
            <a:rect l="l" t="t" r="r" b="b"/>
            <a:pathLst>
              <a:path w="3900010" h="2194560">
                <a:moveTo>
                  <a:pt x="0" y="0"/>
                </a:moveTo>
                <a:lnTo>
                  <a:pt x="3900010" y="0"/>
                </a:lnTo>
                <a:lnTo>
                  <a:pt x="3900010" y="2194560"/>
                </a:ln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Freeform 11"/>
          <p:cNvSpPr/>
          <p:nvPr/>
        </p:nvSpPr>
        <p:spPr>
          <a:xfrm>
            <a:off x="202320" y="5744520"/>
            <a:ext cx="534600" cy="547560"/>
          </a:xfrm>
          <a:custGeom>
            <a:avLst/>
            <a:gdLst/>
            <a:ahLst/>
            <a:rect l="l" t="t" r="r" b="b"/>
            <a:pathLst>
              <a:path w="535610" h="548640">
                <a:moveTo>
                  <a:pt x="0" y="0"/>
                </a:moveTo>
                <a:lnTo>
                  <a:pt x="535610" y="0"/>
                </a:lnTo>
                <a:lnTo>
                  <a:pt x="535610" y="548640"/>
                </a:lnTo>
                <a:lnTo>
                  <a:pt x="0" y="5486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Freeform 12"/>
          <p:cNvSpPr/>
          <p:nvPr/>
        </p:nvSpPr>
        <p:spPr>
          <a:xfrm rot="18900000">
            <a:off x="130320" y="5038560"/>
            <a:ext cx="676440" cy="671760"/>
          </a:xfrm>
          <a:custGeom>
            <a:avLst/>
            <a:gdLst/>
            <a:ahLst/>
            <a:rect l="l" t="t" r="r" b="b"/>
            <a:pathLst>
              <a:path w="677623" h="672695">
                <a:moveTo>
                  <a:pt x="0" y="0"/>
                </a:moveTo>
                <a:lnTo>
                  <a:pt x="677623" y="0"/>
                </a:lnTo>
                <a:lnTo>
                  <a:pt x="677623" y="672695"/>
                </a:lnTo>
                <a:lnTo>
                  <a:pt x="0" y="67269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Freeform 13"/>
          <p:cNvSpPr/>
          <p:nvPr/>
        </p:nvSpPr>
        <p:spPr>
          <a:xfrm>
            <a:off x="4410000" y="1443600"/>
            <a:ext cx="3597840" cy="3643920"/>
          </a:xfrm>
          <a:custGeom>
            <a:avLst/>
            <a:gdLst/>
            <a:ahLst/>
            <a:rect l="l" t="t" r="r" b="b"/>
            <a:pathLst>
              <a:path w="3599066" h="3644841">
                <a:moveTo>
                  <a:pt x="0" y="0"/>
                </a:moveTo>
                <a:lnTo>
                  <a:pt x="3599065" y="0"/>
                </a:lnTo>
                <a:lnTo>
                  <a:pt x="3599065" y="3644840"/>
                </a:lnTo>
                <a:lnTo>
                  <a:pt x="0" y="364484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Box 14"/>
          <p:cNvSpPr/>
          <p:nvPr/>
        </p:nvSpPr>
        <p:spPr>
          <a:xfrm>
            <a:off x="470160" y="645480"/>
            <a:ext cx="704520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Féminisation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136" name="TextBox 15"/>
          <p:cNvSpPr/>
          <p:nvPr/>
        </p:nvSpPr>
        <p:spPr>
          <a:xfrm>
            <a:off x="217080" y="1440000"/>
            <a:ext cx="320220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Un sport collectif qui se féminise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37" name="TextBox 16"/>
          <p:cNvSpPr/>
          <p:nvPr/>
        </p:nvSpPr>
        <p:spPr>
          <a:xfrm>
            <a:off x="4661640" y="5432400"/>
            <a:ext cx="2537640" cy="9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30040" indent="-115200">
              <a:lnSpc>
                <a:spcPts val="14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Baseball/Softball 22%</a:t>
            </a:r>
            <a:endParaRPr b="0" lang="fr-FR" sz="1070" spc="-1" strike="noStrike">
              <a:latin typeface="Arial"/>
            </a:endParaRPr>
          </a:p>
          <a:p>
            <a:pPr lvl="1" marL="230040" indent="-115200">
              <a:lnSpc>
                <a:spcPts val="14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Football Américain 24%</a:t>
            </a:r>
            <a:endParaRPr b="0" lang="fr-FR" sz="1070" spc="-1" strike="noStrike">
              <a:latin typeface="Arial"/>
            </a:endParaRPr>
          </a:p>
          <a:p>
            <a:pPr lvl="1" marL="230040" indent="-115200">
              <a:lnSpc>
                <a:spcPts val="14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Football  10% </a:t>
            </a:r>
            <a:endParaRPr b="0" lang="fr-FR" sz="1070" spc="-1" strike="noStrike">
              <a:latin typeface="Arial"/>
            </a:endParaRPr>
          </a:p>
          <a:p>
            <a:pPr lvl="1" marL="230040" indent="-115200">
              <a:lnSpc>
                <a:spcPts val="14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Rugby11% </a:t>
            </a:r>
            <a:endParaRPr b="0" lang="fr-FR" sz="1070" spc="-1" strike="noStrike">
              <a:latin typeface="Arial"/>
            </a:endParaRPr>
          </a:p>
          <a:p>
            <a:pPr lvl="1" marL="230040" indent="-115200">
              <a:lnSpc>
                <a:spcPts val="14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Handball 38% 10]</a:t>
            </a:r>
            <a:endParaRPr b="0" lang="fr-FR" sz="1070" spc="-1" strike="noStrike"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360000" y="4640040"/>
            <a:ext cx="3779280" cy="14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120"/>
              </a:lnSpc>
              <a:buNone/>
            </a:pPr>
            <a:r>
              <a:rPr b="1" lang="en-US" sz="800" spc="-1" strike="noStrike">
                <a:solidFill>
                  <a:srgbClr val="000000"/>
                </a:solidFill>
                <a:latin typeface="Nourd Bold"/>
                <a:ea typeface="DejaVu Sans"/>
              </a:rPr>
              <a:t>Des femmes sous représentées dans les postes du bureau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39" name="TextBox 18"/>
          <p:cNvSpPr/>
          <p:nvPr/>
        </p:nvSpPr>
        <p:spPr>
          <a:xfrm>
            <a:off x="971640" y="4878360"/>
            <a:ext cx="100764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Président.e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40" name="TextBox 19"/>
          <p:cNvSpPr/>
          <p:nvPr/>
        </p:nvSpPr>
        <p:spPr>
          <a:xfrm>
            <a:off x="2147760" y="4878360"/>
            <a:ext cx="91152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Trésorier.e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41" name="TextBox 20"/>
          <p:cNvSpPr/>
          <p:nvPr/>
        </p:nvSpPr>
        <p:spPr>
          <a:xfrm>
            <a:off x="3227040" y="4878360"/>
            <a:ext cx="91224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Secrétaire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42" name="TextBox 21"/>
          <p:cNvSpPr/>
          <p:nvPr/>
        </p:nvSpPr>
        <p:spPr>
          <a:xfrm>
            <a:off x="1189800" y="5184360"/>
            <a:ext cx="78948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17%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3" name="TextBox 22"/>
          <p:cNvSpPr/>
          <p:nvPr/>
        </p:nvSpPr>
        <p:spPr>
          <a:xfrm>
            <a:off x="1160280" y="5820120"/>
            <a:ext cx="63900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83%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4" name="TextBox 23"/>
          <p:cNvSpPr/>
          <p:nvPr/>
        </p:nvSpPr>
        <p:spPr>
          <a:xfrm>
            <a:off x="2225520" y="5184360"/>
            <a:ext cx="65376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19%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5" name="TextBox 24"/>
          <p:cNvSpPr/>
          <p:nvPr/>
        </p:nvSpPr>
        <p:spPr>
          <a:xfrm>
            <a:off x="2284920" y="5855400"/>
            <a:ext cx="77436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81%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6" name="TextBox 25"/>
          <p:cNvSpPr/>
          <p:nvPr/>
        </p:nvSpPr>
        <p:spPr>
          <a:xfrm>
            <a:off x="3287520" y="5219280"/>
            <a:ext cx="85176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41%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7" name="TextBox 26"/>
          <p:cNvSpPr/>
          <p:nvPr/>
        </p:nvSpPr>
        <p:spPr>
          <a:xfrm>
            <a:off x="3271320" y="5832720"/>
            <a:ext cx="86796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61"/>
              </a:lnSpc>
              <a:buNone/>
            </a:pPr>
            <a:r>
              <a:rPr b="0" lang="en-US" sz="2190" spc="-1" strike="noStrike">
                <a:solidFill>
                  <a:srgbClr val="000000"/>
                </a:solidFill>
                <a:latin typeface="Binggo Wood"/>
                <a:ea typeface="DejaVu Sans"/>
              </a:rPr>
              <a:t>59%</a:t>
            </a:r>
            <a:endParaRPr b="0" lang="fr-FR" sz="2190" spc="-1" strike="noStrike">
              <a:latin typeface="Arial"/>
            </a:endParaRPr>
          </a:p>
        </p:txBody>
      </p:sp>
      <p:sp>
        <p:nvSpPr>
          <p:cNvPr id="148" name="TextBox 27"/>
          <p:cNvSpPr/>
          <p:nvPr/>
        </p:nvSpPr>
        <p:spPr>
          <a:xfrm>
            <a:off x="4410000" y="1174680"/>
            <a:ext cx="3184200" cy="3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491"/>
              </a:lnSpc>
              <a:buNone/>
            </a:pPr>
            <a:r>
              <a:rPr b="0" lang="en-US" sz="1070" spc="-1" strike="noStrike" u="sng">
                <a:solidFill>
                  <a:srgbClr val="000000"/>
                </a:solidFill>
                <a:uFillTx/>
                <a:latin typeface="Nourd"/>
                <a:ea typeface="DejaVu Sans"/>
              </a:rPr>
              <a:t>Loin derrière les sports très féminisé</a:t>
            </a:r>
            <a:endParaRPr b="0" lang="fr-FR" sz="1070" spc="-1" strike="noStrike">
              <a:latin typeface="Arial"/>
            </a:endParaRPr>
          </a:p>
          <a:p>
            <a:pPr algn="ctr">
              <a:lnSpc>
                <a:spcPts val="1491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49" name="TextBox 28"/>
          <p:cNvSpPr/>
          <p:nvPr/>
        </p:nvSpPr>
        <p:spPr>
          <a:xfrm>
            <a:off x="5071320" y="5088240"/>
            <a:ext cx="2127960" cy="1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046"/>
              </a:lnSpc>
              <a:buNone/>
            </a:pPr>
            <a:r>
              <a:rPr b="0" lang="en-US" sz="750" spc="-1" strike="noStrike" u="sng">
                <a:solidFill>
                  <a:srgbClr val="000000"/>
                </a:solidFill>
                <a:uFillTx/>
                <a:latin typeface="Nourd"/>
                <a:ea typeface="DejaVu Sans"/>
              </a:rPr>
              <a:t>INJEP, Les chiffres clés du sport 2023</a:t>
            </a:r>
            <a:endParaRPr b="0" lang="fr-FR" sz="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2"/>
          <p:cNvSpPr/>
          <p:nvPr/>
        </p:nvSpPr>
        <p:spPr>
          <a:xfrm flipH="1">
            <a:off x="-36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9753600" y="0"/>
                </a:moveTo>
                <a:lnTo>
                  <a:pt x="0" y="0"/>
                </a:lnTo>
                <a:lnTo>
                  <a:pt x="0" y="7315200"/>
                </a:lnTo>
                <a:lnTo>
                  <a:pt x="9753600" y="7315200"/>
                </a:lnTo>
                <a:lnTo>
                  <a:pt x="97536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Freeform 3"/>
          <p:cNvSpPr/>
          <p:nvPr/>
        </p:nvSpPr>
        <p:spPr>
          <a:xfrm>
            <a:off x="8105760" y="1463040"/>
            <a:ext cx="907920" cy="898200"/>
          </a:xfrm>
          <a:custGeom>
            <a:avLst/>
            <a:gdLst/>
            <a:ahLst/>
            <a:rect l="l" t="t" r="r" b="b"/>
            <a:pathLst>
              <a:path w="909103" h="899255">
                <a:moveTo>
                  <a:pt x="0" y="0"/>
                </a:moveTo>
                <a:lnTo>
                  <a:pt x="909103" y="0"/>
                </a:lnTo>
                <a:lnTo>
                  <a:pt x="909103" y="899255"/>
                </a:lnTo>
                <a:lnTo>
                  <a:pt x="0" y="8992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2" name="Group 4"/>
          <p:cNvGrpSpPr/>
          <p:nvPr/>
        </p:nvGrpSpPr>
        <p:grpSpPr>
          <a:xfrm>
            <a:off x="417240" y="424080"/>
            <a:ext cx="1204920" cy="5671800"/>
            <a:chOff x="417240" y="424080"/>
            <a:chExt cx="1204920" cy="5671800"/>
          </a:xfrm>
        </p:grpSpPr>
        <p:sp>
          <p:nvSpPr>
            <p:cNvPr id="153" name="Freeform 5"/>
            <p:cNvSpPr/>
            <p:nvPr/>
          </p:nvSpPr>
          <p:spPr>
            <a:xfrm rot="404400">
              <a:off x="744120" y="475560"/>
              <a:ext cx="545040" cy="5607720"/>
            </a:xfrm>
            <a:custGeom>
              <a:avLst/>
              <a:gdLst/>
              <a:ahLst/>
              <a:rect l="l" t="t" r="r" b="b"/>
              <a:pathLst>
                <a:path w="269617" h="2769804">
                  <a:moveTo>
                    <a:pt x="0" y="0"/>
                  </a:moveTo>
                  <a:lnTo>
                    <a:pt x="269617" y="0"/>
                  </a:lnTo>
                  <a:lnTo>
                    <a:pt x="269617" y="2769804"/>
                  </a:lnTo>
                  <a:lnTo>
                    <a:pt x="0" y="2769804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TextBox 6"/>
            <p:cNvSpPr/>
            <p:nvPr/>
          </p:nvSpPr>
          <p:spPr>
            <a:xfrm rot="404400">
              <a:off x="747360" y="436320"/>
              <a:ext cx="545040" cy="56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" name="Freeform 7"/>
          <p:cNvSpPr/>
          <p:nvPr/>
        </p:nvSpPr>
        <p:spPr>
          <a:xfrm>
            <a:off x="153360" y="4114080"/>
            <a:ext cx="1728360" cy="1737000"/>
          </a:xfrm>
          <a:custGeom>
            <a:avLst/>
            <a:gdLst/>
            <a:ahLst/>
            <a:rect l="l" t="t" r="r" b="b"/>
            <a:pathLst>
              <a:path w="1729541" h="1738232">
                <a:moveTo>
                  <a:pt x="0" y="0"/>
                </a:moveTo>
                <a:lnTo>
                  <a:pt x="1729541" y="0"/>
                </a:lnTo>
                <a:lnTo>
                  <a:pt x="1729541" y="1738232"/>
                </a:lnTo>
                <a:lnTo>
                  <a:pt x="0" y="173823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Freeform 8"/>
          <p:cNvSpPr/>
          <p:nvPr/>
        </p:nvSpPr>
        <p:spPr>
          <a:xfrm>
            <a:off x="5711760" y="2520000"/>
            <a:ext cx="3287520" cy="3722400"/>
          </a:xfrm>
          <a:custGeom>
            <a:avLst/>
            <a:gdLst/>
            <a:ahLst/>
            <a:rect l="l" t="t" r="r" b="b"/>
            <a:pathLst>
              <a:path w="2522100" h="3263056">
                <a:moveTo>
                  <a:pt x="0" y="0"/>
                </a:moveTo>
                <a:lnTo>
                  <a:pt x="2522099" y="0"/>
                </a:lnTo>
                <a:lnTo>
                  <a:pt x="2522099" y="3263055"/>
                </a:lnTo>
                <a:lnTo>
                  <a:pt x="0" y="32630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Freeform 9"/>
          <p:cNvSpPr/>
          <p:nvPr/>
        </p:nvSpPr>
        <p:spPr>
          <a:xfrm>
            <a:off x="3392640" y="3007440"/>
            <a:ext cx="1827000" cy="2392200"/>
          </a:xfrm>
          <a:custGeom>
            <a:avLst/>
            <a:gdLst/>
            <a:ahLst/>
            <a:rect l="l" t="t" r="r" b="b"/>
            <a:pathLst>
              <a:path w="1827926" h="2393295">
                <a:moveTo>
                  <a:pt x="0" y="0"/>
                </a:moveTo>
                <a:lnTo>
                  <a:pt x="1827926" y="0"/>
                </a:lnTo>
                <a:lnTo>
                  <a:pt x="1827926" y="2393294"/>
                </a:lnTo>
                <a:lnTo>
                  <a:pt x="0" y="239329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TextBox 10"/>
          <p:cNvSpPr/>
          <p:nvPr/>
        </p:nvSpPr>
        <p:spPr>
          <a:xfrm>
            <a:off x="1883160" y="662760"/>
            <a:ext cx="530712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L’essor du sport scolaire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159" name="TextBox 11"/>
          <p:cNvSpPr/>
          <p:nvPr/>
        </p:nvSpPr>
        <p:spPr>
          <a:xfrm>
            <a:off x="1800000" y="1440000"/>
            <a:ext cx="511416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791"/>
              </a:lnSpc>
              <a:buNone/>
            </a:pPr>
            <a:r>
              <a:rPr b="0" lang="en-US" sz="1280" spc="-1" strike="noStrike">
                <a:solidFill>
                  <a:srgbClr val="000000"/>
                </a:solidFill>
                <a:latin typeface="Nourd Bold"/>
                <a:ea typeface="DejaVu Sans"/>
              </a:rPr>
              <a:t>Développement très rapide de la pratique en milieu scolaire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60" name="TextBox 12"/>
          <p:cNvSpPr/>
          <p:nvPr/>
        </p:nvSpPr>
        <p:spPr>
          <a:xfrm>
            <a:off x="1618200" y="1800000"/>
            <a:ext cx="450108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76480" indent="-138240" algn="ctr">
              <a:lnSpc>
                <a:spcPts val="17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Sport collectif mixte, sans contact et auto-arbitré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61" name="TextBox 13"/>
          <p:cNvSpPr/>
          <p:nvPr/>
        </p:nvSpPr>
        <p:spPr>
          <a:xfrm>
            <a:off x="1078200" y="2112120"/>
            <a:ext cx="342108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76480" indent="-138240" algn="ctr">
              <a:lnSpc>
                <a:spcPts val="17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Autre objet qu’un ballon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62" name="TextBox 14"/>
          <p:cNvSpPr/>
          <p:nvPr/>
        </p:nvSpPr>
        <p:spPr>
          <a:xfrm>
            <a:off x="1440000" y="2472120"/>
            <a:ext cx="402192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76480" indent="-138240" algn="ctr">
              <a:lnSpc>
                <a:spcPts val="17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Les jeunes partent sur un pied d’égalité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63" name="TextBox 15"/>
          <p:cNvSpPr/>
          <p:nvPr/>
        </p:nvSpPr>
        <p:spPr>
          <a:xfrm>
            <a:off x="1260000" y="2880000"/>
            <a:ext cx="198108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276480" indent="-138240" algn="ctr">
              <a:lnSpc>
                <a:spcPts val="1791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80" spc="-1" strike="noStrike">
                <a:solidFill>
                  <a:srgbClr val="000000"/>
                </a:solidFill>
                <a:latin typeface="Nourd"/>
                <a:ea typeface="DejaVu Sans"/>
              </a:rPr>
              <a:t>Effet COVID</a:t>
            </a:r>
            <a:endParaRPr b="0" lang="fr-FR" sz="1280" spc="-1" strike="noStrike">
              <a:latin typeface="Arial"/>
            </a:endParaRPr>
          </a:p>
        </p:txBody>
      </p:sp>
      <p:sp>
        <p:nvSpPr>
          <p:cNvPr id="164" name="TextBox 16"/>
          <p:cNvSpPr/>
          <p:nvPr/>
        </p:nvSpPr>
        <p:spPr>
          <a:xfrm>
            <a:off x="6191280" y="6390000"/>
            <a:ext cx="226800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417"/>
              </a:lnSpc>
              <a:buNone/>
            </a:pPr>
            <a:r>
              <a:rPr b="0" lang="en-US" sz="1010" spc="-1" strike="noStrike" u="sng">
                <a:solidFill>
                  <a:srgbClr val="000000"/>
                </a:solidFill>
                <a:uFillTx/>
                <a:latin typeface="Nourd"/>
                <a:ea typeface="DejaVu Sans"/>
              </a:rPr>
              <a:t>Licenciés UNSS 2019/2020</a:t>
            </a:r>
            <a:endParaRPr b="0" lang="fr-FR" sz="1010" spc="-1" strike="noStrike">
              <a:latin typeface="Arial"/>
            </a:endParaRPr>
          </a:p>
        </p:txBody>
      </p:sp>
      <p:sp>
        <p:nvSpPr>
          <p:cNvPr id="165" name="TextBox 17"/>
          <p:cNvSpPr/>
          <p:nvPr/>
        </p:nvSpPr>
        <p:spPr>
          <a:xfrm>
            <a:off x="3300480" y="5580000"/>
            <a:ext cx="191916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417"/>
              </a:lnSpc>
              <a:buNone/>
            </a:pPr>
            <a:r>
              <a:rPr b="0" lang="en-US" sz="1010" spc="-1" strike="noStrike" u="sng">
                <a:solidFill>
                  <a:srgbClr val="000000"/>
                </a:solidFill>
                <a:uFillTx/>
                <a:latin typeface="Nourd"/>
                <a:ea typeface="DejaVu Sans"/>
              </a:rPr>
              <a:t>Revue EPS consacrée à l’ultimate</a:t>
            </a:r>
            <a:endParaRPr b="0" lang="fr-FR" sz="1010" spc="-1" strike="noStrike">
              <a:latin typeface="Arial"/>
            </a:endParaRPr>
          </a:p>
        </p:txBody>
      </p:sp>
      <p:sp>
        <p:nvSpPr>
          <p:cNvPr id="166" name="TextBox 1"/>
          <p:cNvSpPr/>
          <p:nvPr/>
        </p:nvSpPr>
        <p:spPr>
          <a:xfrm>
            <a:off x="1980000" y="6242760"/>
            <a:ext cx="530712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La visibilité</a:t>
            </a:r>
            <a:endParaRPr b="0" lang="fr-FR" sz="29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2"/>
          <p:cNvSpPr/>
          <p:nvPr/>
        </p:nvSpPr>
        <p:spPr>
          <a:xfrm>
            <a:off x="0" y="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8" name="Group 3"/>
          <p:cNvGrpSpPr/>
          <p:nvPr/>
        </p:nvGrpSpPr>
        <p:grpSpPr>
          <a:xfrm>
            <a:off x="6771240" y="-432000"/>
            <a:ext cx="2178000" cy="2261880"/>
            <a:chOff x="6771240" y="-432000"/>
            <a:chExt cx="2178000" cy="2261880"/>
          </a:xfrm>
        </p:grpSpPr>
        <p:sp>
          <p:nvSpPr>
            <p:cNvPr id="169" name="Freeform 4"/>
            <p:cNvSpPr/>
            <p:nvPr/>
          </p:nvSpPr>
          <p:spPr>
            <a:xfrm rot="370200">
              <a:off x="6874560" y="-302040"/>
              <a:ext cx="1967040" cy="2032200"/>
            </a:xfrm>
            <a:custGeom>
              <a:avLst/>
              <a:gdLst/>
              <a:ahLst/>
              <a:rect l="l" t="t" r="r" b="b"/>
              <a:pathLst>
                <a:path w="1239865" h="1280959">
                  <a:moveTo>
                    <a:pt x="0" y="0"/>
                  </a:moveTo>
                  <a:lnTo>
                    <a:pt x="1239865" y="0"/>
                  </a:lnTo>
                  <a:lnTo>
                    <a:pt x="1239865" y="1280959"/>
                  </a:lnTo>
                  <a:lnTo>
                    <a:pt x="0" y="1280959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TextBox 5"/>
            <p:cNvSpPr/>
            <p:nvPr/>
          </p:nvSpPr>
          <p:spPr>
            <a:xfrm rot="370200">
              <a:off x="6877080" y="-331920"/>
              <a:ext cx="1967040" cy="206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1" name="Group 6"/>
          <p:cNvGrpSpPr/>
          <p:nvPr/>
        </p:nvGrpSpPr>
        <p:grpSpPr>
          <a:xfrm>
            <a:off x="-1436040" y="4320720"/>
            <a:ext cx="2849400" cy="2849760"/>
            <a:chOff x="-1436040" y="4320720"/>
            <a:chExt cx="2849400" cy="2849760"/>
          </a:xfrm>
        </p:grpSpPr>
        <p:sp>
          <p:nvSpPr>
            <p:cNvPr id="172" name="Freeform 7"/>
            <p:cNvSpPr/>
            <p:nvPr/>
          </p:nvSpPr>
          <p:spPr>
            <a:xfrm rot="18900000">
              <a:off x="-983880" y="4740120"/>
              <a:ext cx="1967040" cy="2032200"/>
            </a:xfrm>
            <a:custGeom>
              <a:avLst/>
              <a:gdLst/>
              <a:ahLst/>
              <a:rect l="l" t="t" r="r" b="b"/>
              <a:pathLst>
                <a:path w="1239865" h="1280959">
                  <a:moveTo>
                    <a:pt x="0" y="0"/>
                  </a:moveTo>
                  <a:lnTo>
                    <a:pt x="1239865" y="0"/>
                  </a:lnTo>
                  <a:lnTo>
                    <a:pt x="1239865" y="1280959"/>
                  </a:lnTo>
                  <a:lnTo>
                    <a:pt x="0" y="1280959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TextBox 8"/>
            <p:cNvSpPr/>
            <p:nvPr/>
          </p:nvSpPr>
          <p:spPr>
            <a:xfrm rot="18900000">
              <a:off x="-994680" y="4714200"/>
              <a:ext cx="1967040" cy="206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Freeform 9"/>
          <p:cNvSpPr/>
          <p:nvPr/>
        </p:nvSpPr>
        <p:spPr>
          <a:xfrm>
            <a:off x="-371160" y="467280"/>
            <a:ext cx="2934720" cy="2902680"/>
          </a:xfrm>
          <a:custGeom>
            <a:avLst/>
            <a:gdLst/>
            <a:ahLst/>
            <a:rect l="l" t="t" r="r" b="b"/>
            <a:pathLst>
              <a:path w="2935727" h="2903924">
                <a:moveTo>
                  <a:pt x="0" y="0"/>
                </a:moveTo>
                <a:lnTo>
                  <a:pt x="2935727" y="0"/>
                </a:lnTo>
                <a:lnTo>
                  <a:pt x="2935727" y="2903924"/>
                </a:lnTo>
                <a:lnTo>
                  <a:pt x="0" y="29039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9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Freeform 10"/>
          <p:cNvSpPr/>
          <p:nvPr/>
        </p:nvSpPr>
        <p:spPr>
          <a:xfrm>
            <a:off x="4610520" y="1864800"/>
            <a:ext cx="531720" cy="525960"/>
          </a:xfrm>
          <a:custGeom>
            <a:avLst/>
            <a:gdLst/>
            <a:ahLst/>
            <a:rect l="l" t="t" r="r" b="b"/>
            <a:pathLst>
              <a:path w="532634" h="526864">
                <a:moveTo>
                  <a:pt x="0" y="0"/>
                </a:moveTo>
                <a:lnTo>
                  <a:pt x="532634" y="0"/>
                </a:lnTo>
                <a:lnTo>
                  <a:pt x="532634" y="526863"/>
                </a:lnTo>
                <a:lnTo>
                  <a:pt x="0" y="52686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Freeform 11"/>
          <p:cNvSpPr/>
          <p:nvPr/>
        </p:nvSpPr>
        <p:spPr>
          <a:xfrm>
            <a:off x="1719360" y="5047200"/>
            <a:ext cx="1024200" cy="1029240"/>
          </a:xfrm>
          <a:custGeom>
            <a:avLst/>
            <a:gdLst/>
            <a:ahLst/>
            <a:rect l="l" t="t" r="r" b="b"/>
            <a:pathLst>
              <a:path w="1025251" h="1030403">
                <a:moveTo>
                  <a:pt x="0" y="0"/>
                </a:moveTo>
                <a:lnTo>
                  <a:pt x="1025251" y="0"/>
                </a:lnTo>
                <a:lnTo>
                  <a:pt x="1025251" y="1030403"/>
                </a:lnTo>
                <a:lnTo>
                  <a:pt x="0" y="103040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Freeform 12"/>
          <p:cNvSpPr/>
          <p:nvPr/>
        </p:nvSpPr>
        <p:spPr>
          <a:xfrm>
            <a:off x="8259480" y="992520"/>
            <a:ext cx="1971720" cy="1981800"/>
          </a:xfrm>
          <a:custGeom>
            <a:avLst/>
            <a:gdLst/>
            <a:ahLst/>
            <a:rect l="l" t="t" r="r" b="b"/>
            <a:pathLst>
              <a:path w="1972856" h="1982770">
                <a:moveTo>
                  <a:pt x="0" y="0"/>
                </a:moveTo>
                <a:lnTo>
                  <a:pt x="1972856" y="0"/>
                </a:lnTo>
                <a:lnTo>
                  <a:pt x="1972856" y="1982770"/>
                </a:lnTo>
                <a:lnTo>
                  <a:pt x="0" y="198277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Freeform 13"/>
          <p:cNvSpPr/>
          <p:nvPr/>
        </p:nvSpPr>
        <p:spPr>
          <a:xfrm>
            <a:off x="9204840" y="491256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8"/>
                </a:lnTo>
                <a:lnTo>
                  <a:pt x="0" y="269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Freeform 14"/>
          <p:cNvSpPr/>
          <p:nvPr/>
        </p:nvSpPr>
        <p:spPr>
          <a:xfrm>
            <a:off x="9204840" y="524340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7"/>
                </a:lnTo>
                <a:lnTo>
                  <a:pt x="0" y="2694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Freeform 15"/>
          <p:cNvSpPr/>
          <p:nvPr/>
        </p:nvSpPr>
        <p:spPr>
          <a:xfrm>
            <a:off x="9204840" y="5582880"/>
            <a:ext cx="268200" cy="268200"/>
          </a:xfrm>
          <a:custGeom>
            <a:avLst/>
            <a:gdLst/>
            <a:ahLst/>
            <a:rect l="l" t="t" r="r" b="b"/>
            <a:pathLst>
              <a:path w="269408" h="269408">
                <a:moveTo>
                  <a:pt x="0" y="0"/>
                </a:moveTo>
                <a:lnTo>
                  <a:pt x="269408" y="0"/>
                </a:lnTo>
                <a:lnTo>
                  <a:pt x="269408" y="269408"/>
                </a:lnTo>
                <a:lnTo>
                  <a:pt x="0" y="2694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TextBox 16"/>
          <p:cNvSpPr/>
          <p:nvPr/>
        </p:nvSpPr>
        <p:spPr>
          <a:xfrm>
            <a:off x="1494360" y="2557800"/>
            <a:ext cx="6764040" cy="84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625"/>
              </a:lnSpc>
              <a:buNone/>
            </a:pPr>
            <a:r>
              <a:rPr b="0" lang="en-US" sz="4730" spc="-1" strike="noStrike">
                <a:solidFill>
                  <a:srgbClr val="ffffff"/>
                </a:solidFill>
                <a:latin typeface="Nourd"/>
                <a:ea typeface="DejaVu Sans"/>
              </a:rPr>
              <a:t>MERCI DE VOTRE</a:t>
            </a:r>
            <a:endParaRPr b="0" lang="fr-FR" sz="4730" spc="-1" strike="noStrike">
              <a:latin typeface="Arial"/>
            </a:endParaRPr>
          </a:p>
        </p:txBody>
      </p:sp>
      <p:sp>
        <p:nvSpPr>
          <p:cNvPr id="182" name="TextBox 17"/>
          <p:cNvSpPr/>
          <p:nvPr/>
        </p:nvSpPr>
        <p:spPr>
          <a:xfrm>
            <a:off x="548640" y="3080160"/>
            <a:ext cx="8655120" cy="11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702"/>
              </a:lnSpc>
              <a:buNone/>
            </a:pPr>
            <a:r>
              <a:rPr b="0" lang="en-US" sz="6220" spc="-1" strike="noStrike">
                <a:solidFill>
                  <a:srgbClr val="262626"/>
                </a:solidFill>
                <a:latin typeface="Neue Einstellung Bold"/>
                <a:ea typeface="DejaVu Sans"/>
              </a:rPr>
              <a:t> </a:t>
            </a:r>
            <a:r>
              <a:rPr b="0" lang="en-US" sz="6220" spc="-1" strike="noStrike">
                <a:solidFill>
                  <a:srgbClr val="262626"/>
                </a:solidFill>
                <a:latin typeface="Neue Einstellung Bold"/>
                <a:ea typeface="DejaVu Sans"/>
              </a:rPr>
              <a:t>ATTENTION</a:t>
            </a:r>
            <a:endParaRPr b="0" lang="fr-FR" sz="622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2"/>
          <p:cNvSpPr/>
          <p:nvPr/>
        </p:nvSpPr>
        <p:spPr>
          <a:xfrm flipH="1">
            <a:off x="-212400" y="-474120"/>
            <a:ext cx="9752400" cy="7314120"/>
          </a:xfrm>
          <a:custGeom>
            <a:avLst/>
            <a:gdLst/>
            <a:ahLst/>
            <a:rect l="l" t="t" r="r" b="b"/>
            <a:pathLst>
              <a:path w="9753600" h="7315200">
                <a:moveTo>
                  <a:pt x="9753600" y="0"/>
                </a:moveTo>
                <a:lnTo>
                  <a:pt x="0" y="0"/>
                </a:lnTo>
                <a:lnTo>
                  <a:pt x="0" y="7315200"/>
                </a:lnTo>
                <a:lnTo>
                  <a:pt x="9753600" y="7315200"/>
                </a:lnTo>
                <a:lnTo>
                  <a:pt x="97536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Freeform 3"/>
          <p:cNvSpPr/>
          <p:nvPr/>
        </p:nvSpPr>
        <p:spPr>
          <a:xfrm>
            <a:off x="8105760" y="1463040"/>
            <a:ext cx="907920" cy="898200"/>
          </a:xfrm>
          <a:custGeom>
            <a:avLst/>
            <a:gdLst/>
            <a:ahLst/>
            <a:rect l="l" t="t" r="r" b="b"/>
            <a:pathLst>
              <a:path w="909103" h="899255">
                <a:moveTo>
                  <a:pt x="0" y="0"/>
                </a:moveTo>
                <a:lnTo>
                  <a:pt x="909103" y="0"/>
                </a:lnTo>
                <a:lnTo>
                  <a:pt x="909103" y="899255"/>
                </a:lnTo>
                <a:lnTo>
                  <a:pt x="0" y="8992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5" name="Group 4"/>
          <p:cNvGrpSpPr/>
          <p:nvPr/>
        </p:nvGrpSpPr>
        <p:grpSpPr>
          <a:xfrm>
            <a:off x="417240" y="424080"/>
            <a:ext cx="1204920" cy="5671800"/>
            <a:chOff x="417240" y="424080"/>
            <a:chExt cx="1204920" cy="5671800"/>
          </a:xfrm>
        </p:grpSpPr>
        <p:sp>
          <p:nvSpPr>
            <p:cNvPr id="186" name="Freeform 5"/>
            <p:cNvSpPr/>
            <p:nvPr/>
          </p:nvSpPr>
          <p:spPr>
            <a:xfrm rot="404400">
              <a:off x="744120" y="475560"/>
              <a:ext cx="545040" cy="5607720"/>
            </a:xfrm>
            <a:custGeom>
              <a:avLst/>
              <a:gdLst/>
              <a:ahLst/>
              <a:rect l="l" t="t" r="r" b="b"/>
              <a:pathLst>
                <a:path w="269617" h="2769804">
                  <a:moveTo>
                    <a:pt x="0" y="0"/>
                  </a:moveTo>
                  <a:lnTo>
                    <a:pt x="269617" y="0"/>
                  </a:lnTo>
                  <a:lnTo>
                    <a:pt x="269617" y="2769804"/>
                  </a:lnTo>
                  <a:lnTo>
                    <a:pt x="0" y="2769804"/>
                  </a:lnTo>
                  <a:close/>
                </a:path>
              </a:pathLst>
            </a:custGeom>
            <a:solidFill>
              <a:srgbClr val="120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TextBox 6"/>
            <p:cNvSpPr/>
            <p:nvPr/>
          </p:nvSpPr>
          <p:spPr>
            <a:xfrm rot="404400">
              <a:off x="747360" y="436320"/>
              <a:ext cx="545040" cy="56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8" name="TextBox 7"/>
          <p:cNvSpPr/>
          <p:nvPr/>
        </p:nvSpPr>
        <p:spPr>
          <a:xfrm>
            <a:off x="1883160" y="1184040"/>
            <a:ext cx="5307120" cy="52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107"/>
              </a:lnSpc>
              <a:buNone/>
            </a:pPr>
            <a:r>
              <a:rPr b="0" lang="en-US" sz="2930" spc="-1" strike="noStrike">
                <a:solidFill>
                  <a:srgbClr val="fe6413"/>
                </a:solidFill>
                <a:latin typeface="Nourd"/>
                <a:ea typeface="DejaVu Sans"/>
              </a:rPr>
              <a:t>BIBLIOGRAPHIE</a:t>
            </a:r>
            <a:endParaRPr b="0" lang="fr-FR" sz="2930" spc="-1" strike="noStrike">
              <a:latin typeface="Arial"/>
            </a:endParaRPr>
          </a:p>
        </p:txBody>
      </p:sp>
      <p:sp>
        <p:nvSpPr>
          <p:cNvPr id="189" name="TextBox 8"/>
          <p:cNvSpPr/>
          <p:nvPr/>
        </p:nvSpPr>
        <p:spPr>
          <a:xfrm>
            <a:off x="1618200" y="1665720"/>
            <a:ext cx="8082360" cy="49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3"/>
              </a:rPr>
              <a:t>https://fr.wikipedia.org/wiki/Ultimate_(sport)</a:t>
            </a:r>
            <a:r>
              <a:rPr b="0" lang="en-US" sz="107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4"/>
              </a:rPr>
              <a:t>https://fr.wikipedia.org/wiki/Ultimate_(sport)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r>
              <a:rPr b="0" lang="en-US" sz="1070" spc="-1" strike="noStrike" u="sng">
                <a:solidFill>
                  <a:srgbClr val="0000ff"/>
                </a:solidFill>
                <a:uFillTx/>
                <a:latin typeface="Nourd"/>
                <a:ea typeface="DejaVu Sans"/>
                <a:hlinkClick r:id="rId5"/>
              </a:rPr>
              <a:t>https://www.ff-flyingdisc.fr/la-ffdf-en-chiffres/</a:t>
            </a: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https://ffbs.fr/nouveau-record-de-pratiquants-pour-le-baseball-softball-francais/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https://fr.statista.com/statistiques/665345/nombre-licences-delivrees-fffa-football-americain-france/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https://www.fff.fr/article/9805-les-chiffres-cles-du-football-feminin-en-2023.html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https://www.womensports.fr/federations/forte-augmentation-des-licences-feminines-a-la-federation-francaise-de-rugby-52296.shtm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https://www.ffhandball.fr/vie-du-hand/sengager/se-mobiliser/feminisation/)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https://web.archive.org/web/20150825091554/http://theaudl.com/about/historyultimate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L’ultimate en culture Revue Contre Pied Hors série Numéro 32 SNEP", Avril 2023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 </a:t>
            </a: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Rapport "L’UNSS EN CHIFFRES ET EN IMAGES SAISON 2019/2020"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INJEP, Les chiffres clés du sport 2023</a:t>
            </a:r>
            <a:endParaRPr b="0" lang="fr-FR" sz="107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ts val="1494"/>
              </a:lnSpc>
              <a:buNone/>
            </a:pPr>
            <a:r>
              <a:rPr b="0" lang="en-US" sz="1070" spc="-1" strike="noStrike">
                <a:solidFill>
                  <a:srgbClr val="000000"/>
                </a:solidFill>
                <a:latin typeface="Nourd"/>
                <a:ea typeface="DejaVu Sans"/>
              </a:rPr>
              <a:t>https://www.francetvinfo.fr/sports/le-frisbee-reconnu-comme-sport-par-le-comite-international-olympique_1027137.html</a:t>
            </a:r>
            <a:endParaRPr b="0" lang="fr-FR" sz="10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LibreOffice/7.3.7.2$Linux_X86_64 LibreOffice_project/30$Build-2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DAFxIYc_eTM</dc:identifier>
  <dc:language>fr-FR</dc:language>
  <cp:lastModifiedBy/>
  <dcterms:modified xsi:type="dcterms:W3CDTF">2024-01-08T11:54:09Z</dcterms:modified>
  <cp:revision>5</cp:revision>
  <dc:subject/>
  <dc:title>Ultimate : grandes tendances et perspectives d'évolution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