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y="5143500" cx="9144000"/>
  <p:notesSz cx="6858000" cy="9144000"/>
  <p:embeddedFontLst>
    <p:embeddedFont>
      <p:font typeface="Nunito"/>
      <p:regular r:id="rId25"/>
      <p:bold r:id="rId26"/>
      <p:italic r:id="rId27"/>
      <p:boldItalic r:id="rId28"/>
    </p:embeddedFont>
    <p:embeddedFont>
      <p:font typeface="Montserrat"/>
      <p:regular r:id="rId29"/>
      <p:bold r:id="rId30"/>
      <p:italic r:id="rId31"/>
      <p:boldItalic r:id="rId3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123F191-F88E-4449-AA5D-C59EE74B69F8}">
  <a:tblStyle styleId="{3123F191-F88E-4449-AA5D-C59EE74B69F8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Nunito-bold.fntdata"/><Relationship Id="rId25" Type="http://schemas.openxmlformats.org/officeDocument/2006/relationships/font" Target="fonts/Nunito-regular.fntdata"/><Relationship Id="rId28" Type="http://schemas.openxmlformats.org/officeDocument/2006/relationships/font" Target="fonts/Nunito-boldItalic.fntdata"/><Relationship Id="rId27" Type="http://schemas.openxmlformats.org/officeDocument/2006/relationships/font" Target="fonts/Nunito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Montserrat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Montserrat-italic.fntdata"/><Relationship Id="rId30" Type="http://schemas.openxmlformats.org/officeDocument/2006/relationships/font" Target="fonts/Montserrat-bold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32" Type="http://schemas.openxmlformats.org/officeDocument/2006/relationships/font" Target="fonts/Montserrat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fb55bc8f9a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fb55bc8f9a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fb55bc8f9a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fb55bc8f9a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fb55bc8f9a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fb55bc8f9a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fb55bc8f9a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fb55bc8f9a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fb55bc8f9a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fb55bc8f9a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fb55bc8f9a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fb55bc8f9a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fb55bc8f9a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fb55bc8f9a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fb55bc8f9a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fb55bc8f9a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17836c62a6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17836c62a6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f65e6dce4d_0_2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f65e6dce4d_0_2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fae4378e4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fae4378e4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fb55bc8f9a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fb55bc8f9a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fb55bc8f9a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fb55bc8f9a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fb55bc8f9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fb55bc8f9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fb55bc8f9a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fb55bc8f9a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fb55bc8f9a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fb55bc8f9a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fb55bc8f9a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fb55bc8f9a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Formation Coach Sport-Santé by ASPTT</a:t>
            </a:r>
            <a:endParaRPr/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Robin Maume - Enseignant APA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2"/>
          <p:cNvSpPr txBox="1"/>
          <p:nvPr>
            <p:ph type="title"/>
          </p:nvPr>
        </p:nvSpPr>
        <p:spPr>
          <a:xfrm>
            <a:off x="819150" y="529775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Energétiques</a:t>
            </a:r>
            <a:endParaRPr/>
          </a:p>
        </p:txBody>
      </p:sp>
      <p:graphicFrame>
        <p:nvGraphicFramePr>
          <p:cNvPr id="182" name="Google Shape;182;p22"/>
          <p:cNvGraphicFramePr/>
          <p:nvPr/>
        </p:nvGraphicFramePr>
        <p:xfrm>
          <a:off x="1357313" y="1316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{3123F191-F88E-4449-AA5D-C59EE74B69F8}</a:tableStyleId>
              </a:tblPr>
              <a:tblGrid>
                <a:gridCol w="1704975"/>
                <a:gridCol w="4724400"/>
              </a:tblGrid>
              <a:tr h="9429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2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Aérobie</a:t>
                      </a:r>
                      <a:endParaRPr b="1" sz="2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Capacité à effectuer un effort modéré mais soutenu longtemps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76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2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Anaérobie</a:t>
                      </a:r>
                      <a:endParaRPr b="1" sz="2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Capacité à effectuer un effort important mais bref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</a:t>
                      </a:r>
                      <a:r>
                        <a:rPr lang="fr" sz="165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* Alactique : effort explosif mais bref (&lt; 1 mn)</a:t>
                      </a:r>
                      <a:endParaRPr sz="165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65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Réserve en ATP musculaire</a:t>
                      </a:r>
                      <a:endParaRPr sz="165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65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* Lactique : effort soutenu (&lt; 3 mn)</a:t>
                      </a:r>
                      <a:endParaRPr sz="165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65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Réserve en glycogène du muscle avec production d’acide lactique qui abrège l’effort</a:t>
                      </a:r>
                      <a:endParaRPr sz="165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3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Capacité aérobie</a:t>
            </a:r>
            <a:endParaRPr/>
          </a:p>
        </p:txBody>
      </p:sp>
      <p:sp>
        <p:nvSpPr>
          <p:cNvPr id="188" name="Google Shape;188;p23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Capacité = effectuer un effort modéré et soutenu longtemps</a:t>
            </a:r>
            <a:endParaRPr b="1"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7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Fonctionnement optimal des organes impliqués dans le transport de l’O</a:t>
            </a:r>
            <a:r>
              <a:rPr baseline="-25000" lang="fr" sz="1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jusqu’au muscle et dans son utilisation par la cellule musculaire : 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2418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Voies ORL, Trachée et bronches, cage thoracique, diaphragme    Respiration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241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Cœur : myocarde, valvule Rythme cardiaque, débit et tension artérielle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241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Vaisseaux Transport du sang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241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Hémoglobine Transport de l’O</a:t>
            </a:r>
            <a:r>
              <a:rPr baseline="-25000" lang="fr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aseline="-25000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2418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Cellules musculaires (myocytes) Consommation de l’O</a:t>
            </a:r>
            <a:r>
              <a:rPr baseline="-25000" lang="fr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 les mitochondries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Capacité aérobie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Incapacité = Difficulté à effectuer un effort modéré et soutenu longtemps</a:t>
            </a:r>
            <a:endParaRPr b="1"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9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fr" sz="16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Toutes les déficiences qui entraînent une diminution du transport l’O2 jusqu’au muscle et son utilisation par la cellule musculaire </a:t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9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Exemples :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0987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Insuffisance respiratoire : diminution du souffle et des possibilités d’oxygénation des globules rouges (BPCO, cyphose, cancers opérés…)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098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Insuffisance cardiaque : diminution de la force de la pompe cardiaque =&gt; débit artériel diminué (post-infarctus, valvulopathies, trouble du rythme, traitement Béta-…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098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Diminution du diamètre des vaisseaux =&gt; débit artériel diminué (Artérite)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098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Diminution du taux d’hémoglobine : anémie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0987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Myopathie : difficulté à utiliser l’O</a:t>
            </a:r>
            <a:r>
              <a:rPr baseline="-25000" lang="fr" sz="1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aseline="-25000" sz="1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Capacité anaérobie</a:t>
            </a:r>
            <a:endParaRPr/>
          </a:p>
        </p:txBody>
      </p:sp>
      <p:sp>
        <p:nvSpPr>
          <p:cNvPr id="200" name="Google Shape;200;p25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Capacité = effectuer un effort important et bref</a:t>
            </a:r>
            <a:endParaRPr b="1"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9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fr" sz="19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Fonctionnement très exigeant pour :  </a:t>
            </a:r>
            <a:endParaRPr sz="19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1465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 système cardio-vasculaire : 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6226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6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Fréquence cardiaque maximale (FCmax)</a:t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6226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6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Hypertension Artérielle (HTA)</a:t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1465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 système locomoteur :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6226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6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Tendons et muscles</a:t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9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Capacité anaérobie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6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Incapacité = difficulté à effectuer un effort important et bref</a:t>
            </a:r>
            <a:endParaRPr b="1"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Toutes les déficiences qui entraînent …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400"/>
              </a:spcBef>
              <a:spcAft>
                <a:spcPts val="0"/>
              </a:spcAft>
              <a:buNone/>
            </a:pPr>
            <a:r>
              <a:rPr b="1" lang="fr" sz="1800">
                <a:solidFill>
                  <a:srgbClr val="B00004"/>
                </a:solidFill>
                <a:latin typeface="Arial"/>
                <a:ea typeface="Arial"/>
                <a:cs typeface="Arial"/>
                <a:sym typeface="Arial"/>
              </a:rPr>
              <a:t>Grande prudence avec cette filière en Sport – Santé !</a:t>
            </a:r>
            <a:endParaRPr b="1" sz="1800">
              <a:solidFill>
                <a:srgbClr val="B0000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GRANDES FONCTIONS DE L’ORGANISME</a:t>
            </a:r>
            <a:endParaRPr/>
          </a:p>
        </p:txBody>
      </p:sp>
      <p:sp>
        <p:nvSpPr>
          <p:cNvPr id="212" name="Google Shape;212;p2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Principales :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Psycho-sensorielles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Énergétiques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b="1" lang="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Locomotrices</a:t>
            </a:r>
            <a:endParaRPr b="1"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Autres :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lang="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Abdominales et pelviennes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-"/>
            </a:pPr>
            <a:r>
              <a:rPr lang="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Immunitaires, cutanées, endocriniennes…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Locomotrices</a:t>
            </a:r>
            <a:endParaRPr/>
          </a:p>
        </p:txBody>
      </p:sp>
      <p:sp>
        <p:nvSpPr>
          <p:cNvPr id="218" name="Google Shape;218;p2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/>
          </a:bodyPr>
          <a:lstStyle/>
          <a:p>
            <a:pPr indent="-291941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Fonction ostéo-articulaire :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Architecture du corps : assure sa solidité et sa mobilité 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 / Articulations / Système tendino-musculaire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8368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t/>
            </a:r>
            <a:endParaRPr sz="16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1941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21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Fonction neuro-musculaire :</a:t>
            </a:r>
            <a:endParaRPr sz="2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Commande motrice volontaire et automatique pour l’activation des muscles de façon coordonnée : assure la stabilisation ou la mobilisation des articulations</a:t>
            </a:r>
            <a:endParaRPr sz="18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843" lvl="1" marL="9144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Posture et équilibre (Egalement géré par l’oreille interne)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3843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lang="fr" sz="1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Motricité : locomotion et habileté motrice</a:t>
            </a:r>
            <a:endParaRPr sz="15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9"/>
          <p:cNvSpPr txBox="1"/>
          <p:nvPr>
            <p:ph type="title"/>
          </p:nvPr>
        </p:nvSpPr>
        <p:spPr>
          <a:xfrm>
            <a:off x="611625" y="304175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Locomotrices</a:t>
            </a:r>
            <a:endParaRPr/>
          </a:p>
        </p:txBody>
      </p:sp>
      <p:graphicFrame>
        <p:nvGraphicFramePr>
          <p:cNvPr id="224" name="Google Shape;224;p29"/>
          <p:cNvGraphicFramePr/>
          <p:nvPr/>
        </p:nvGraphicFramePr>
        <p:xfrm>
          <a:off x="509088" y="949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{3123F191-F88E-4449-AA5D-C59EE74B69F8}</a:tableStyleId>
              </a:tblPr>
              <a:tblGrid>
                <a:gridCol w="2154850"/>
                <a:gridCol w="2792875"/>
                <a:gridCol w="3178100"/>
              </a:tblGrid>
              <a:tr h="352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Fonction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Capacité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Incapacité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23875">
                <a:tc row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Fonction ostéo-articulaire</a:t>
                      </a:r>
                      <a:endParaRPr b="1"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Soutien du corps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Fragilité osseuse </a:t>
                      </a:r>
                      <a:r>
                        <a:rPr lang="fr" sz="1500"/>
                        <a:t> </a:t>
                      </a: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instabilité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1435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Aisance aux mouvements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Raideur articulaire </a:t>
                      </a:r>
                      <a:r>
                        <a:rPr lang="fr" sz="1500"/>
                        <a:t> </a:t>
                      </a: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difficulté à la mobilité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14350">
                <a:tc rowSpan="3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Fonction neuro-musculaire</a:t>
                      </a:r>
                      <a:endParaRPr b="1"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Capable de déployer de la force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Difficulté à produire de la force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525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Aisance dans le maintien de la posture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Difficulté à tenir debout, à effectuer des mouvement dynamique en maintenant l’équilibre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52500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M.I.: Aisance à la marche, course, etc.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M.S.: Bonne habileté motrice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Difficulté à coordonner ses mouvements à la marche et lors d’activités spécifiques des M.S. 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0"/>
          <p:cNvSpPr txBox="1"/>
          <p:nvPr>
            <p:ph type="title"/>
          </p:nvPr>
        </p:nvSpPr>
        <p:spPr>
          <a:xfrm>
            <a:off x="819150" y="33615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En résumé</a:t>
            </a:r>
            <a:endParaRPr/>
          </a:p>
        </p:txBody>
      </p:sp>
      <p:sp>
        <p:nvSpPr>
          <p:cNvPr id="230" name="Google Shape;230;p30"/>
          <p:cNvSpPr txBox="1"/>
          <p:nvPr/>
        </p:nvSpPr>
        <p:spPr>
          <a:xfrm>
            <a:off x="1280150" y="1290750"/>
            <a:ext cx="1515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Psycho-sensoriel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30"/>
          <p:cNvSpPr txBox="1"/>
          <p:nvPr/>
        </p:nvSpPr>
        <p:spPr>
          <a:xfrm>
            <a:off x="1280150" y="2588350"/>
            <a:ext cx="1515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Enérgétique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30"/>
          <p:cNvSpPr txBox="1"/>
          <p:nvPr/>
        </p:nvSpPr>
        <p:spPr>
          <a:xfrm>
            <a:off x="1280150" y="3685850"/>
            <a:ext cx="1515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Locomoteur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30"/>
          <p:cNvSpPr txBox="1"/>
          <p:nvPr/>
        </p:nvSpPr>
        <p:spPr>
          <a:xfrm>
            <a:off x="3287500" y="890550"/>
            <a:ext cx="3596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fonctions psychique et psychologique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30"/>
          <p:cNvSpPr txBox="1"/>
          <p:nvPr/>
        </p:nvSpPr>
        <p:spPr>
          <a:xfrm>
            <a:off x="3287500" y="1290750"/>
            <a:ext cx="270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fonctions supérieures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0"/>
          <p:cNvSpPr txBox="1"/>
          <p:nvPr/>
        </p:nvSpPr>
        <p:spPr>
          <a:xfrm>
            <a:off x="3287500" y="1690950"/>
            <a:ext cx="270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fonctions sensorielles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0"/>
          <p:cNvSpPr txBox="1"/>
          <p:nvPr/>
        </p:nvSpPr>
        <p:spPr>
          <a:xfrm>
            <a:off x="3213500" y="2388250"/>
            <a:ext cx="270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Capacité aérobie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0"/>
          <p:cNvSpPr txBox="1"/>
          <p:nvPr/>
        </p:nvSpPr>
        <p:spPr>
          <a:xfrm>
            <a:off x="3213500" y="2788450"/>
            <a:ext cx="270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Capacité anaérobie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0"/>
          <p:cNvSpPr txBox="1"/>
          <p:nvPr/>
        </p:nvSpPr>
        <p:spPr>
          <a:xfrm>
            <a:off x="3217800" y="3485750"/>
            <a:ext cx="270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fonctions ostéo-articulaires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30"/>
          <p:cNvSpPr txBox="1"/>
          <p:nvPr/>
        </p:nvSpPr>
        <p:spPr>
          <a:xfrm>
            <a:off x="3217800" y="3885950"/>
            <a:ext cx="2708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fonctions neuro-musculaires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Point sur la présentation orale</a:t>
            </a:r>
            <a:endParaRPr/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56235" lvl="0" marL="45720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000000"/>
              </a:buClr>
              <a:buSzPts val="2010"/>
              <a:buFont typeface="Montserrat"/>
              <a:buChar char="-"/>
            </a:pPr>
            <a:r>
              <a:rPr lang="fr" sz="201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Présentation du projet Sport santé devant un jury </a:t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62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10"/>
              <a:buFont typeface="Montserrat"/>
              <a:buChar char="-"/>
            </a:pPr>
            <a:r>
              <a:rPr lang="fr" sz="201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 projet réaliste et réalisable</a:t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None/>
            </a:pPr>
            <a:r>
              <a:t/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6235" lvl="0" marL="45720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000000"/>
              </a:buClr>
              <a:buSzPts val="2010"/>
              <a:buFont typeface="Montserrat"/>
              <a:buChar char="-"/>
            </a:pPr>
            <a:r>
              <a:rPr lang="fr" sz="201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Important : équilibre dans le groupe ++++</a:t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62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10"/>
              <a:buFont typeface="Montserrat"/>
              <a:buChar char="-"/>
            </a:pPr>
            <a:r>
              <a:rPr lang="fr" sz="201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 Support visuel + 1 document écrit</a:t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56235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10"/>
              <a:buFont typeface="Montserrat"/>
              <a:buChar char="-"/>
            </a:pPr>
            <a:r>
              <a:rPr lang="fr" sz="201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10 minutes de présentation + 10 minutes de questions</a:t>
            </a:r>
            <a:endParaRPr sz="201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None/>
            </a:pPr>
            <a:r>
              <a:t/>
            </a:r>
            <a:endParaRPr sz="1075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63388" y="778150"/>
            <a:ext cx="6617225" cy="3587200"/>
          </a:xfrm>
          <a:prstGeom prst="rect">
            <a:avLst/>
          </a:prstGeom>
          <a:noFill/>
          <a:ln cap="flat" cmpd="sng" w="9525">
            <a:solidFill>
              <a:srgbClr val="7F7F7F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Approche du public</a:t>
            </a:r>
            <a:endParaRPr/>
          </a:p>
        </p:txBody>
      </p:sp>
      <p:sp>
        <p:nvSpPr>
          <p:cNvPr id="146" name="Google Shape;146;p16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313131"/>
              </a:buClr>
              <a:buSzPts val="1500"/>
              <a:buFont typeface="Montserrat"/>
              <a:buAutoNum type="arabicParenR"/>
            </a:pPr>
            <a:r>
              <a:rPr b="1" lang="fr" sz="150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Approche par maladie : </a:t>
            </a:r>
            <a:endParaRPr b="1" sz="15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313131"/>
              </a:buClr>
              <a:buSzPts val="1500"/>
              <a:buFont typeface="Montserrat"/>
              <a:buChar char="-"/>
            </a:pPr>
            <a:r>
              <a:rPr lang="fr" sz="150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multiples</a:t>
            </a:r>
            <a:endParaRPr sz="15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313131"/>
              </a:buClr>
              <a:buSzPts val="1500"/>
              <a:buFont typeface="Montserrat"/>
              <a:buChar char="-"/>
            </a:pPr>
            <a:r>
              <a:rPr lang="fr" sz="150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stades divers </a:t>
            </a:r>
            <a:endParaRPr sz="15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313131"/>
              </a:buClr>
              <a:buSzPts val="1500"/>
              <a:buFont typeface="Montserrat"/>
              <a:buChar char="-"/>
            </a:pPr>
            <a:r>
              <a:rPr lang="fr" sz="150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traitements différents</a:t>
            </a:r>
            <a:endParaRPr sz="15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50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Exemple d’un public pluripathologique : </a:t>
            </a:r>
            <a:r>
              <a:rPr i="1" lang="fr" sz="150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Diabétique, obèse et coronarien avec une arthrose de genou.</a:t>
            </a:r>
            <a:endParaRPr i="1" sz="15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5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Approche du public</a:t>
            </a:r>
            <a:endParaRPr/>
          </a:p>
        </p:txBody>
      </p:sp>
      <p:sp>
        <p:nvSpPr>
          <p:cNvPr id="152" name="Google Shape;152;p1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00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2) </a:t>
            </a:r>
            <a:r>
              <a:rPr b="1" lang="fr" sz="100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Approche par capacité : </a:t>
            </a:r>
            <a:endParaRPr b="1" sz="10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01625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Montserrat"/>
              <a:buChar char="-"/>
            </a:pPr>
            <a:r>
              <a:rPr lang="fr" sz="11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Plus simple à appréhender</a:t>
            </a:r>
            <a:endParaRPr sz="115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01625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Montserrat"/>
              <a:buChar char="-"/>
            </a:pPr>
            <a:r>
              <a:rPr lang="fr" sz="11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Plus facile à évaluer et pour adapter les APS</a:t>
            </a:r>
            <a:endParaRPr sz="115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01625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Montserrat"/>
              <a:buChar char="-"/>
            </a:pPr>
            <a:r>
              <a:rPr lang="fr" sz="11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On ne raisonne pas en terme de maladie </a:t>
            </a:r>
            <a:endParaRPr sz="10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fr" sz="115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Exemple : Mr A.: </a:t>
            </a:r>
            <a:endParaRPr b="1" i="1" sz="115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01625" lvl="0" marL="457200" rtl="0" algn="l">
              <a:spcBef>
                <a:spcPts val="400"/>
              </a:spcBef>
              <a:spcAft>
                <a:spcPts val="0"/>
              </a:spcAft>
              <a:buSzPts val="1150"/>
              <a:buFont typeface="Montserrat"/>
              <a:buChar char="-"/>
            </a:pPr>
            <a:r>
              <a:rPr i="1" lang="fr" sz="11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diabétique, obèse et coronarien : </a:t>
            </a:r>
            <a:r>
              <a:rPr b="1" i="1" lang="fr" sz="115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Diminution de la capacité d’effort cardiovasculaire</a:t>
            </a:r>
            <a:endParaRPr b="1" i="1" sz="115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01625" lvl="0" marL="457200" rtl="0" algn="l">
              <a:spcBef>
                <a:spcPts val="0"/>
              </a:spcBef>
              <a:spcAft>
                <a:spcPts val="0"/>
              </a:spcAft>
              <a:buSzPts val="1150"/>
              <a:buFont typeface="Montserrat"/>
              <a:buChar char="-"/>
            </a:pPr>
            <a:r>
              <a:rPr i="1" lang="fr" sz="11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arthrose de genou : </a:t>
            </a:r>
            <a:r>
              <a:rPr b="1" i="1" lang="fr" sz="1150">
                <a:solidFill>
                  <a:srgbClr val="313131"/>
                </a:solidFill>
                <a:latin typeface="Montserrat"/>
                <a:ea typeface="Montserrat"/>
                <a:cs typeface="Montserrat"/>
                <a:sym typeface="Montserrat"/>
              </a:rPr>
              <a:t>Diminution des capacité de mobilisation articulaire et de production de force</a:t>
            </a:r>
            <a:endParaRPr b="1" i="1" sz="115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15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rPr lang="fr" sz="115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Implique de connaître ses capacités d’efforts cardiovasculaires et articulaires</a:t>
            </a:r>
            <a:endParaRPr sz="115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i="1" sz="10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000">
              <a:solidFill>
                <a:srgbClr val="31313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GRANDES FONCTIONS DE L’ORGANISME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8" name="Google Shape;158;p1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5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Principales :</a:t>
            </a:r>
            <a:endParaRPr sz="15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Montserrat"/>
              <a:buAutoNum type="arabicPeriod"/>
            </a:pPr>
            <a:r>
              <a:rPr b="1" lang="fr" sz="15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Psycho-sensorielles</a:t>
            </a:r>
            <a:endParaRPr b="1" sz="15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Montserrat"/>
              <a:buAutoNum type="arabicPeriod"/>
            </a:pPr>
            <a:r>
              <a:rPr lang="fr" sz="15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Énergétiques</a:t>
            </a:r>
            <a:endParaRPr sz="15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Montserrat"/>
              <a:buAutoNum type="arabicPeriod"/>
            </a:pPr>
            <a:r>
              <a:rPr lang="fr" sz="15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Locomotrices</a:t>
            </a:r>
            <a:endParaRPr sz="15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5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Autres :</a:t>
            </a:r>
            <a:endParaRPr sz="15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Montserrat"/>
              <a:buChar char="-"/>
            </a:pPr>
            <a:r>
              <a:rPr lang="fr" sz="15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Abdominales et pelviennes</a:t>
            </a:r>
            <a:endParaRPr sz="15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Montserrat"/>
              <a:buChar char="-"/>
            </a:pPr>
            <a:r>
              <a:rPr lang="fr" sz="15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Immunitaires, cutanées, endocriniennes…</a:t>
            </a:r>
            <a:endParaRPr sz="15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/>
          <p:nvPr>
            <p:ph type="title"/>
          </p:nvPr>
        </p:nvSpPr>
        <p:spPr>
          <a:xfrm>
            <a:off x="819150" y="529775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Psycho-sensorielles</a:t>
            </a:r>
            <a:endParaRPr/>
          </a:p>
        </p:txBody>
      </p:sp>
      <p:graphicFrame>
        <p:nvGraphicFramePr>
          <p:cNvPr id="164" name="Google Shape;164;p19"/>
          <p:cNvGraphicFramePr/>
          <p:nvPr/>
        </p:nvGraphicFramePr>
        <p:xfrm>
          <a:off x="594813" y="127626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{3123F191-F88E-4449-AA5D-C59EE74B69F8}</a:tableStyleId>
              </a:tblPr>
              <a:tblGrid>
                <a:gridCol w="2109375"/>
                <a:gridCol w="2733925"/>
                <a:gridCol w="3111050"/>
              </a:tblGrid>
              <a:tr h="352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Fonction</a:t>
                      </a:r>
                      <a:endParaRPr b="1"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Capacité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Incapacité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Fonctions psychiques &amp; psychologiques</a:t>
                      </a:r>
                      <a:endParaRPr b="1"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Estime de soi, image corporelle, etc.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« Thymie » : dépression, névrose, psychose, etc.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Difficulté à être à l’aise dans un groupe et à bénéficier d’une constance de réaction émotionnelle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Fonctions supérieures </a:t>
                      </a:r>
                      <a:endParaRPr b="1"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Mémoire, cognition, etc…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Difficulté à la prise de décision, à effectuer la double tâche, à mettre en mémoire un ensemble de gestes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Fonctions sensorielles</a:t>
                      </a:r>
                      <a:endParaRPr b="1"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Vision, Audition, Tact, etc.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Équilibre, proprioception, etc.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5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Difficulté à percevoir son environnement de pratique et à s’y adapter en temps réel</a:t>
                      </a:r>
                      <a:endParaRPr sz="15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GRANDES FONCTIONS DE L’ORGANISME (simplifié)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0" name="Google Shape;170;p20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Principales :</a:t>
            </a:r>
            <a:endParaRPr sz="14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AutoNum type="arabicPeriod"/>
            </a:pPr>
            <a:r>
              <a:rPr lang="fr"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Psycho-sensorielles</a:t>
            </a:r>
            <a:endParaRPr sz="14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AutoNum type="arabicPeriod"/>
            </a:pPr>
            <a:r>
              <a:rPr b="1" lang="fr"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Énergétiques</a:t>
            </a:r>
            <a:endParaRPr b="1" sz="14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ontserrat"/>
              <a:buAutoNum type="arabicPeriod"/>
            </a:pPr>
            <a:r>
              <a:rPr lang="fr"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Locomotrices</a:t>
            </a:r>
            <a:endParaRPr sz="14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4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Autres : abdominales et shinctériennes - immunitaires, cutanées, endocriniennes</a:t>
            </a:r>
            <a:endParaRPr sz="140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"/>
          <p:cNvSpPr txBox="1"/>
          <p:nvPr>
            <p:ph type="title"/>
          </p:nvPr>
        </p:nvSpPr>
        <p:spPr>
          <a:xfrm>
            <a:off x="819150" y="529775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Energétiques</a:t>
            </a:r>
            <a:endParaRPr/>
          </a:p>
        </p:txBody>
      </p:sp>
      <p:graphicFrame>
        <p:nvGraphicFramePr>
          <p:cNvPr id="176" name="Google Shape;176;p21"/>
          <p:cNvGraphicFramePr/>
          <p:nvPr/>
        </p:nvGraphicFramePr>
        <p:xfrm>
          <a:off x="1357313" y="1316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{3123F191-F88E-4449-AA5D-C59EE74B69F8}</a:tableStyleId>
              </a:tblPr>
              <a:tblGrid>
                <a:gridCol w="1704975"/>
                <a:gridCol w="4724400"/>
              </a:tblGrid>
              <a:tr h="9429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2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Aérobie</a:t>
                      </a:r>
                      <a:endParaRPr b="1" sz="2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Capacité à effectuer un effort modéré mais soutenu longtemps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87642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" sz="2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Anaérobie</a:t>
                      </a:r>
                      <a:endParaRPr b="1" sz="2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Capacité à effectuer un effort important mais bref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8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</a:t>
                      </a:r>
                      <a:r>
                        <a:rPr lang="fr" sz="165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* Alactique : effort explosif mais bref (&lt; 1 mn)</a:t>
                      </a:r>
                      <a:endParaRPr sz="165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65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Réserve en ATP musculaire</a:t>
                      </a:r>
                      <a:endParaRPr sz="165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65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* Lactique : effort soutenu (&lt; 3 mn)</a:t>
                      </a:r>
                      <a:endParaRPr sz="165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" sz="165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Réserve en glycogène du muscle avec production d’acide lactique qui abrège l’effort</a:t>
                      </a:r>
                      <a:endParaRPr sz="165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34300" marB="34300" marR="34300" marL="34300">
                    <a:lnL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C4E9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