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Nunito"/>
      <p:regular r:id="rId12"/>
      <p:bold r:id="rId13"/>
      <p:italic r:id="rId14"/>
      <p:boldItalic r:id="rId15"/>
    </p:embeddedFont>
    <p:embeddedFont>
      <p:font typeface="Montserrat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bold.fntdata"/><Relationship Id="rId12" Type="http://schemas.openxmlformats.org/officeDocument/2006/relationships/font" Target="fonts/Nuni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Italic.fntdata"/><Relationship Id="rId14" Type="http://schemas.openxmlformats.org/officeDocument/2006/relationships/font" Target="fonts/Nunito-italic.fntdata"/><Relationship Id="rId17" Type="http://schemas.openxmlformats.org/officeDocument/2006/relationships/font" Target="fonts/Montserrat-bold.fntdata"/><Relationship Id="rId16" Type="http://schemas.openxmlformats.org/officeDocument/2006/relationships/font" Target="fonts/Montserrat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boldItalic.fntdata"/><Relationship Id="rId6" Type="http://schemas.openxmlformats.org/officeDocument/2006/relationships/slide" Target="slides/slide1.xml"/><Relationship Id="rId18" Type="http://schemas.openxmlformats.org/officeDocument/2006/relationships/font" Target="fonts/Montserra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f65e6dce4d_0_2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f65e6dce4d_0_2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fae4378e4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fae4378e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fb39a579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fb39a579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fb39a5790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fb39a5790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fb39a5790a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fb39a5790a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Formation Coach Sport-Santé by ASPTT</a:t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Robin Maume - Enseignant APA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Point sur la présentation orale</a:t>
            </a:r>
            <a:endParaRPr/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56235" lvl="0" marL="45720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Présentation du projet Sport santé devant un jury 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62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 projet réaliste et réalisable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None/>
            </a:pPr>
            <a:r>
              <a:t/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6235" lvl="0" marL="45720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Important : équilibre dans le groupe ++++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62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 Support visuel + 1 document écrit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62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10 minutes de présentation + 10 minutes de questions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None/>
            </a:pPr>
            <a:r>
              <a:t/>
            </a:r>
            <a:endParaRPr sz="1075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63388" y="778150"/>
            <a:ext cx="6617225" cy="3587200"/>
          </a:xfrm>
          <a:prstGeom prst="rect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Maîtriser</a:t>
            </a:r>
            <a:r>
              <a:rPr lang="fr"/>
              <a:t> les AP pour les adapter</a:t>
            </a:r>
            <a:endParaRPr/>
          </a:p>
        </p:txBody>
      </p:sp>
      <p:sp>
        <p:nvSpPr>
          <p:cNvPr id="146" name="Google Shape;146;p16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261620" lvl="0" marL="32004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SzPts val="1000"/>
              <a:buFont typeface="Montserrat"/>
              <a:buChar char="◻"/>
            </a:pPr>
            <a:r>
              <a:rPr lang="fr" sz="18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Qu’est-ce que la transposition ?</a:t>
            </a:r>
            <a:endParaRPr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14947" lvl="1" marL="640080" rtl="0" algn="l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Clr>
                <a:srgbClr val="F6B71A"/>
              </a:buClr>
              <a:buSzPts val="1025"/>
              <a:buFont typeface="Montserrat"/>
              <a:buChar char="🞑"/>
            </a:pPr>
            <a:r>
              <a:rPr lang="fr" sz="15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Acte d’aménagement des pratiques sociales de références pour les rendre praticables par le plus grand nombre</a:t>
            </a:r>
            <a:endParaRPr sz="155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None/>
            </a:pPr>
            <a:r>
              <a:t/>
            </a:r>
            <a:endParaRPr sz="155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6162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ts val="1000"/>
              <a:buFont typeface="Montserrat"/>
              <a:buChar char="◻"/>
            </a:pPr>
            <a:r>
              <a:rPr lang="fr" sz="18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Attention ! </a:t>
            </a:r>
            <a:endParaRPr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14947" lvl="1" marL="640080" rtl="0" algn="l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Clr>
                <a:srgbClr val="F6B71A"/>
              </a:buClr>
              <a:buSzPts val="1025"/>
              <a:buFont typeface="Montserrat"/>
              <a:buChar char="🞑"/>
            </a:pPr>
            <a:r>
              <a:rPr lang="fr" sz="15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L’aménagement doit garder la logique interne de l’activité physique pour ne pas la dénaturer </a:t>
            </a:r>
            <a:endParaRPr sz="155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None/>
            </a:pPr>
            <a:r>
              <a:t/>
            </a:r>
            <a:endParaRPr sz="155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6162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ts val="1000"/>
              <a:buFont typeface="Montserrat"/>
              <a:buChar char="◻"/>
            </a:pPr>
            <a:r>
              <a:rPr lang="fr" sz="18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Qu’est-ce que la logique interne d’une AP ?</a:t>
            </a:r>
            <a:endParaRPr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14947" lvl="1" marL="640080" rtl="0" algn="l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Clr>
                <a:srgbClr val="F6B71A"/>
              </a:buClr>
              <a:buSzPts val="1025"/>
              <a:buFont typeface="Montserrat"/>
              <a:buChar char="🞑"/>
            </a:pPr>
            <a:r>
              <a:rPr lang="fr" sz="15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Ensemble des traits caractéristique d’une AP</a:t>
            </a:r>
            <a:endParaRPr sz="487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Logique interne</a:t>
            </a:r>
            <a:endParaRPr/>
          </a:p>
        </p:txBody>
      </p:sp>
      <p:sp>
        <p:nvSpPr>
          <p:cNvPr id="152" name="Google Shape;152;p1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r" sz="1500">
                <a:solidFill>
                  <a:srgbClr val="000000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La notion de logique interne d'une APS(A) recouvre tout ce qui la caractérise, ce qui en fait l'essence ou l'essentiel. Elle correspond aux caractéristiques fondamentales de l'APS concernée : possibilités de marque, de déplacements dans l'espace, de relations, de manipulations d'engins...</a:t>
            </a:r>
            <a:endParaRPr sz="17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Les variables à adapter</a:t>
            </a:r>
            <a:endParaRPr/>
          </a:p>
        </p:txBody>
      </p:sp>
      <p:sp>
        <p:nvSpPr>
          <p:cNvPr id="158" name="Google Shape;158;p1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-278606" lvl="0" marL="32004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59999"/>
              <a:buFont typeface="Montserrat"/>
              <a:buChar char="◻"/>
            </a:pPr>
            <a:r>
              <a:rPr lang="fr" sz="29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L’environnement </a:t>
            </a:r>
            <a:endParaRPr sz="29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78606" lvl="0" marL="32004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59999"/>
              <a:buFont typeface="Montserrat"/>
              <a:buChar char="◻"/>
            </a:pPr>
            <a:r>
              <a:rPr lang="fr" sz="29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Le matériel manipulé </a:t>
            </a:r>
            <a:endParaRPr sz="29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78606" lvl="0" marL="32004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59999"/>
              <a:buFont typeface="Montserrat"/>
              <a:buChar char="◻"/>
            </a:pPr>
            <a:r>
              <a:rPr lang="fr" sz="29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L’installation de la personne </a:t>
            </a:r>
            <a:endParaRPr sz="29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78606" lvl="0" marL="32004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59999"/>
              <a:buFont typeface="Montserrat"/>
              <a:buChar char="◻"/>
            </a:pPr>
            <a:r>
              <a:rPr lang="fr" sz="29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La durée d’activité </a:t>
            </a:r>
            <a:endParaRPr sz="29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78606" lvl="0" marL="32004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59999"/>
              <a:buFont typeface="Montserrat"/>
              <a:buChar char="◻"/>
            </a:pPr>
            <a:r>
              <a:rPr lang="fr" sz="29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Médiation humaine </a:t>
            </a:r>
            <a:endParaRPr sz="29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78606" lvl="0" marL="32004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DD8047"/>
              </a:buClr>
              <a:buSzPct val="59999"/>
              <a:buFont typeface="Montserrat"/>
              <a:buChar char="◻"/>
            </a:pPr>
            <a:r>
              <a:rPr lang="fr" sz="29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Adapter les rôles</a:t>
            </a:r>
            <a:endParaRPr sz="29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209550" lvl="0" marL="32004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59999"/>
              <a:buFont typeface="Arial"/>
              <a:buNone/>
            </a:pPr>
            <a:r>
              <a:t/>
            </a:r>
            <a:endParaRPr sz="29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