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0F21E1-0E3C-4B4E-8EEB-4B437AF69952}">
  <a:tblStyle styleId="{1F0F21E1-0E3C-4B4E-8EEB-4B437AF6995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ae4378e4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ae4378e4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e4378e4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ae4378e4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ae4378e4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ae4378e4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ae4378e4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ae4378e4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ae4378e4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ae4378e4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ae4378e4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ae4378e4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65e6dce4d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65e6dce4d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2dacf51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72dacf5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ae4378e4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ae4378e4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65e6dce4d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65e6dce4d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65e6dce4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65e6dce4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5e6dce4d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65e6dce4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65e6dce4d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65e6dce4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f65e6dce4d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f65e6dce4d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65e6dce4d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65e6dce4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ae4378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ae4378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65e6dce4d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65e6dce4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65e6dce4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65e6dce4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65e6dce4d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65e6dce4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65e6dce4d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65e6dce4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65e6dce4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65e6dce4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ae4378e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ae4378e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Formation Coach Sport-Santé by ASPTT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Robin Maume - Enseignant APA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Accueillir dans un contexte positif et motivant</a:t>
            </a:r>
            <a:endParaRPr/>
          </a:p>
        </p:txBody>
      </p:sp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Axe de différenciation majeur du sport-santé 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démarche </a:t>
            </a:r>
            <a:r>
              <a:rPr b="1" lang="fr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d’accompagnement</a:t>
            </a:r>
            <a:r>
              <a:rPr lang="fr" sz="2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la personne vers une plus grande autonomie et la capacité à faire des choix favorables à sa santé.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Compétences nécessaires : 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empathie - bienveillance - écoute</a:t>
            </a:r>
            <a:b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6528775" y="4249425"/>
            <a:ext cx="2131500" cy="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FORMATION ETP 40H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Accueillir dans un contexte positif et motivant</a:t>
            </a:r>
            <a:endParaRPr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000000"/>
              </a:buClr>
              <a:buSzPts val="2320"/>
              <a:buFont typeface="Montserrat"/>
              <a:buChar char="•"/>
            </a:pPr>
            <a:r>
              <a:rPr lang="fr" sz="23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Sport santé = prendre en compte : </a:t>
            </a:r>
            <a:endParaRPr sz="2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1" marL="74295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Montserrat"/>
              <a:buChar char="–"/>
            </a:pPr>
            <a:r>
              <a:rPr lang="fr" sz="19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savoirs des personnes (savoir, savoir‐être, savoir‐ faire) 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1" marL="74295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Montserrat"/>
              <a:buChar char="–"/>
            </a:pPr>
            <a:r>
              <a:rPr lang="fr" sz="19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l’environnement dans lequel se situent les personnes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1" marL="742950" rtl="0" algn="l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Montserrat"/>
              <a:buChar char="–"/>
            </a:pPr>
            <a:r>
              <a:rPr lang="fr" sz="19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 désir de changement des personnes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Accueillir dans un contexte positif et motivant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Prendre en compte la personne dans son ensemble et favoriser sa motivation intrinsèque (vs extrinsèque)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Favoriser l’autodétermination des individus, renforcer leur sentiment d’autonomie : 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sont eux qui décident, ils sont responsables de leurs performances. Tout ce qui est ressenti comme pression, contrainte, contrôle, fait baisser la motivation intrinsèque.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●"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Permettre de ressentir un sentiment de compétence : 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 sentiment est essentiel et participe à la construction de l’estime de soi. Il pousse l’individu à se fixer des objectifs, en fonction de ses capacités.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335" y="433388"/>
            <a:ext cx="7524750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873" y="732531"/>
            <a:ext cx="75342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873" y="1732663"/>
            <a:ext cx="7534275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L’évaluation</a:t>
            </a:r>
            <a:endParaRPr/>
          </a:p>
        </p:txBody>
      </p:sp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Pourquoi évaluer ?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se comparer à une norme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évaluer l’effet d’un programme d’activité physique </a:t>
            </a: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fr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rendre compte de son action à une autorité de niveau sup. ou à un public)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adapter le programme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Qu’est-ce qu’on évalue ?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La condition physique :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capacité aérobie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force musculaire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équilibre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fr" sz="2000">
                <a:latin typeface="Montserrat"/>
                <a:ea typeface="Montserrat"/>
                <a:cs typeface="Montserrat"/>
                <a:sym typeface="Montserrat"/>
              </a:rPr>
              <a:t>souplesse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condition physique + protectrice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204" y="1543075"/>
            <a:ext cx="5105594" cy="33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Atelier pratique </a:t>
            </a:r>
            <a:endParaRPr/>
          </a:p>
        </p:txBody>
      </p:sp>
      <p:sp>
        <p:nvSpPr>
          <p:cNvPr id="249" name="Google Shape;249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Recherchez en groupe un ou plusieurs tests permettant d’évaluer la condition physique d’un public ayant des limitations minimes ou modérées :</a:t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Montserrat"/>
              <a:buChar char="-"/>
            </a:pP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1) la capacité aérobie</a:t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Montserrat"/>
              <a:buChar char="-"/>
            </a:pP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2) la force</a:t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Montserrat"/>
              <a:buChar char="-"/>
            </a:pP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3) l’équilibre</a:t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Montserrat"/>
              <a:buChar char="-"/>
            </a:pPr>
            <a:r>
              <a:rPr lang="fr" sz="14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4) la souplesse</a:t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Point sur la présentation orale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6235" lvl="0" marL="4572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10"/>
              <a:buFont typeface="Montserrat"/>
              <a:buChar char="-"/>
            </a:pPr>
            <a:r>
              <a:rPr lang="fr" sz="20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Présentation du projet Sport santé devant un jury </a:t>
            </a:r>
            <a:endParaRPr sz="20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2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0"/>
              <a:buFont typeface="Montserrat"/>
              <a:buChar char="-"/>
            </a:pPr>
            <a:r>
              <a:rPr lang="fr" sz="20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projet réaliste et réalisable</a:t>
            </a:r>
            <a:endParaRPr sz="20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sz="20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235" lvl="0" marL="45720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10"/>
              <a:buFont typeface="Montserrat"/>
              <a:buChar char="-"/>
            </a:pPr>
            <a:r>
              <a:rPr lang="fr" sz="20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Important : équilibre dans le groupe ++++</a:t>
            </a:r>
            <a:endParaRPr sz="20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2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0"/>
              <a:buFont typeface="Montserrat"/>
              <a:buChar char="-"/>
            </a:pPr>
            <a:r>
              <a:rPr lang="fr" sz="20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Support visuel + 1 document écrit</a:t>
            </a:r>
            <a:endParaRPr sz="20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2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0"/>
              <a:buFont typeface="Montserrat"/>
              <a:buChar char="-"/>
            </a:pPr>
            <a:r>
              <a:rPr lang="fr" sz="201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minutes de présentation + 10 minutes de questions</a:t>
            </a:r>
            <a:endParaRPr sz="201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sz="1075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senior fitness test</a:t>
            </a:r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51" y="1883952"/>
            <a:ext cx="7014902" cy="22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senior fitness test</a:t>
            </a:r>
            <a:endParaRPr/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612" y="1712825"/>
            <a:ext cx="5876774" cy="27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senior fitness test</a:t>
            </a:r>
            <a:endParaRPr/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25" y="1855325"/>
            <a:ext cx="7914276" cy="260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senior fitness test</a:t>
            </a:r>
            <a:endParaRPr/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38" y="2050675"/>
            <a:ext cx="7629123" cy="246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388" y="778150"/>
            <a:ext cx="6617225" cy="35872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Organisation du Sport-Santé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313131"/>
              </a:buClr>
              <a:buSzPct val="100000"/>
              <a:buFont typeface="Montserrat"/>
              <a:buChar char="●"/>
            </a:pPr>
            <a:r>
              <a:rPr b="1"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Recommandations OMS</a:t>
            </a:r>
            <a:endParaRPr b="1"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ct val="100000"/>
              <a:buFont typeface="Montserrat"/>
              <a:buChar char="●"/>
            </a:pPr>
            <a:r>
              <a:rPr b="1"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Stratégie Nationale Sport santé (2019-2024)</a:t>
            </a:r>
            <a:endParaRPr b="1"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Ministères des Sports et Ministère de la Santé</a:t>
            </a:r>
            <a:endParaRPr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313131"/>
              </a:buClr>
              <a:buSzPct val="100000"/>
              <a:buFont typeface="Montserrat"/>
              <a:buChar char="●"/>
            </a:pPr>
            <a:r>
              <a:rPr b="1"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Plan Régional Sport-Santé Bien-être</a:t>
            </a:r>
            <a:endParaRPr b="1"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	ARS et DRJSCS</a:t>
            </a:r>
            <a:endParaRPr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313131"/>
              </a:buClr>
              <a:buSzPct val="100000"/>
              <a:buFont typeface="Montserrat"/>
              <a:buChar char="●"/>
            </a:pPr>
            <a:r>
              <a:rPr b="1"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DAPAP / PLATEFORME SPORT-SANTÉ</a:t>
            </a:r>
            <a:endParaRPr b="1"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ct val="100000"/>
              <a:buFont typeface="Montserrat"/>
              <a:buChar char="●"/>
            </a:pPr>
            <a:r>
              <a:rPr b="1" lang="fr" sz="1800">
                <a:solidFill>
                  <a:srgbClr val="313131"/>
                </a:solidFill>
                <a:latin typeface="Montserrat"/>
                <a:ea typeface="Montserrat"/>
                <a:cs typeface="Montserrat"/>
                <a:sym typeface="Montserrat"/>
              </a:rPr>
              <a:t>Maisons Sport-Santé</a:t>
            </a:r>
            <a:endParaRPr b="1" sz="1800">
              <a:solidFill>
                <a:srgbClr val="3131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sport sur ordonnance</a:t>
            </a:r>
            <a:endParaRPr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31946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Personnes en ALD &gt;&gt; Loi de 2016 : grille de compétences en fonction des publics :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Compétences des animateurs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Risques médicaux et limitations fonctionnelles des pratiquants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</a:t>
            </a:r>
            <a:r>
              <a:rPr lang="fr"/>
              <a:t>ste des intervenants autorisés à dispenser une activité prescrite</a:t>
            </a:r>
            <a:endParaRPr b="1"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 professionnels de santé: les masseurs kinésithérapeutes, les ergothérapeutes et les psychomotriciens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professionnels titulaires d’un diplôme dans le domaine de l’activité physique adapté (APA)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 professionnels et personnes qualifiées (STAPS, BPJEPS, CQP) disposant des prérogatives pour dispenser une activité physique aux patients atteints d’une affection de longue durée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arenR"/>
            </a:pPr>
            <a:r>
              <a:rPr lang="f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personnes titulaires d’un diplôme fédéral délivrée par une fédération sportive agréée, répondant aux compétences précisées dans l’annexe 11-7-1 et garantissant la capacité de l’intervenant à assurer la sécurité des patients dans la pratique de l’activité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/>
              <a:t>Risques médicaux &amp; Limitations fonctionnelles</a:t>
            </a:r>
            <a:endParaRPr b="1" sz="237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31946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Évaluer par le médecin traitant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Classification en 4 niveaux de gravité :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t/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 : aucune limitation fonctionnelle et/ou risque médicaux faibles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: limitation fonctionnelle minime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: limitation fonctionnelle modérée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Char char="●"/>
            </a:pPr>
            <a:r>
              <a:rPr lang="fr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: limitation fonctionnelle sévère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20"/>
          <p:cNvGraphicFramePr/>
          <p:nvPr/>
        </p:nvGraphicFramePr>
        <p:xfrm>
          <a:off x="590550" y="154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{1F0F21E1-0E3C-4B4E-8EEB-4B437AF69952}</a:tableStyleId>
              </a:tblPr>
              <a:tblGrid>
                <a:gridCol w="2724150"/>
                <a:gridCol w="1466850"/>
                <a:gridCol w="1371600"/>
                <a:gridCol w="1247775"/>
                <a:gridCol w="1152525"/>
              </a:tblGrid>
              <a:tr h="50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5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(Risque Médicaux &amp;) Limitations Fonctionnelles</a:t>
                      </a:r>
                      <a:endParaRPr b="1" sz="135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8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5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Aucune</a:t>
                      </a:r>
                      <a:endParaRPr b="1" sz="135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8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5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Minime</a:t>
                      </a:r>
                      <a:endParaRPr b="1" sz="135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8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5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Modérée</a:t>
                      </a:r>
                      <a:endParaRPr b="1" sz="135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8B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5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Sévère</a:t>
                      </a:r>
                      <a:endParaRPr b="1" sz="135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8B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 de Santé (MK, ergo)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6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6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EA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9215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APA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9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EA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92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++(1)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EA6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Éducateurs Sportifs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6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92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92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F2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011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Animateurs professionnels *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92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EA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+(1)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F2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011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Animateurs fédéraux **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D6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921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++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EA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+(1)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F2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34300" marL="343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011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parties prenantes autour du bénéficiaire</a:t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761650" y="1692550"/>
            <a:ext cx="1852500" cy="48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prescripteurs </a:t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761650" y="2386575"/>
            <a:ext cx="1852500" cy="48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Paramédicaux</a:t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761650" y="4041625"/>
            <a:ext cx="1852500" cy="6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Plateforme Sport-Santé</a:t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5907075" y="2710050"/>
            <a:ext cx="2076000" cy="41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Votre structure</a:t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761650" y="3080596"/>
            <a:ext cx="1852500" cy="75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Communes et Intercommunalité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2769550" y="1736950"/>
            <a:ext cx="10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Médecin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2769550" y="2430975"/>
            <a:ext cx="369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Kiné, ergo, infirmière, diététicienne ...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2769550" y="3289475"/>
            <a:ext cx="318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CCAS, Maison des habitants, service à la personne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2854175" y="4147975"/>
            <a:ext cx="23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Prescri’Bouge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