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Nunito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Nunito-bold.fntdata"/><Relationship Id="rId27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65e6dce4d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f65e6dce4d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65e6dce4d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f65e6dce4d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65e6dce4d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65e6dce4d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65e6dce4d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f65e6dce4d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65e6dce4d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65e6dce4d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65e6dce4d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f65e6dce4d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65e6dce4d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f65e6dce4d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Envoyer doc sur chiffres bénéfices entreprise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66ff387e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f66ff387e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65e6dce4d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f65e6dce4d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65e6dce4d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f65e6dce4d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65e6dce4d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65e6dce4d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f65e6dce4d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f65e6dce4d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65e6dce4d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f65e6dce4d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bc36fda0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bc36fda0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bc36fda0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0bc36fda0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bc36fda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0bc36fda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65e6dce4d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65e6dce4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65e6dce4d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f65e6dce4d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65e6dce4d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f65e6dce4d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65e6dce4d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f65e6dce4d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Formation Coach Sport-Santé by ASPTT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Robin Maume - Enseignant APA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santé : définition</a:t>
            </a:r>
            <a:endParaRPr/>
          </a:p>
        </p:txBody>
      </p:sp>
      <p:sp>
        <p:nvSpPr>
          <p:cNvPr id="182" name="Google Shape;182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2400">
                <a:solidFill>
                  <a:srgbClr val="202124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La santé est un état de complet bien-être physique, mental et social et ne consiste pas seulement en une absence de maladie ou d'infirmité.</a:t>
            </a:r>
            <a:endParaRPr b="1" sz="2400">
              <a:solidFill>
                <a:srgbClr val="202124"/>
              </a:solidFill>
              <a:highlight>
                <a:schemeClr val="dk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 niveaux de prévention</a:t>
            </a:r>
            <a:endParaRPr/>
          </a:p>
        </p:txBody>
      </p:sp>
      <p:sp>
        <p:nvSpPr>
          <p:cNvPr id="188" name="Google Shape;188;p2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Primaire</a:t>
            </a:r>
            <a:r>
              <a:rPr lang="fr" sz="12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 : </a:t>
            </a:r>
            <a:r>
              <a:rPr lang="fr" sz="120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tous les actes destinés à diminuer l’incidence d’une maladie dans une population, donc à réduire le risque d’apparition de cas nouveaux. </a:t>
            </a:r>
            <a:r>
              <a:rPr b="1" lang="fr" sz="120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(LA MALADIE N’EST PAS ENCORE LÀ)</a:t>
            </a:r>
            <a:endParaRPr b="1" sz="1200">
              <a:solidFill>
                <a:srgbClr val="40404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Secondaire</a:t>
            </a:r>
            <a:r>
              <a:rPr lang="fr" sz="12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 : </a:t>
            </a:r>
            <a:r>
              <a:rPr lang="fr" sz="120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tous les actes destinés à diminuer la prévalence d’une maladie dans une population, donc à réduire la durée d’évolution de la maladie. </a:t>
            </a:r>
            <a:r>
              <a:rPr b="1" lang="fr" sz="120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(LA MALADIE EST LÀ.)</a:t>
            </a:r>
            <a:endParaRPr b="1" sz="1200">
              <a:solidFill>
                <a:srgbClr val="40404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Tertiaire</a:t>
            </a:r>
            <a:r>
              <a:rPr lang="fr" sz="12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 : </a:t>
            </a:r>
            <a:r>
              <a:rPr lang="fr" sz="120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La prévention tertiaire comprend tous les actes destinés à diminuer la prévalence des incapacités chroniques ou des récidives dans une population, donc à réduire au maximum les invalidités fonctionnelles consécutives à la maladie. </a:t>
            </a:r>
            <a:r>
              <a:rPr b="1" lang="fr" sz="120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(RÉDUIRE LES INCAPACITÉS LIÉS À LA MALADIE)</a:t>
            </a:r>
            <a:endParaRPr b="1" sz="1200">
              <a:solidFill>
                <a:srgbClr val="40404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Sédentarité vs inactivité physique </a:t>
            </a:r>
            <a:endParaRPr/>
          </a:p>
        </p:txBody>
      </p:sp>
      <p:sp>
        <p:nvSpPr>
          <p:cNvPr id="194" name="Google Shape;194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3375" lvl="0" marL="457200" rtl="0" algn="just">
              <a:spcBef>
                <a:spcPts val="1200"/>
              </a:spcBef>
              <a:spcAft>
                <a:spcPts val="0"/>
              </a:spcAft>
              <a:buClr>
                <a:srgbClr val="2D2B2B"/>
              </a:buClr>
              <a:buSzPts val="1650"/>
              <a:buFont typeface="Arial"/>
              <a:buChar char="●"/>
            </a:pPr>
            <a:r>
              <a:rPr b="1" lang="fr" sz="1650">
                <a:solidFill>
                  <a:srgbClr val="2D2B2B"/>
                </a:solidFill>
                <a:latin typeface="Montserrat"/>
                <a:ea typeface="Montserrat"/>
                <a:cs typeface="Montserrat"/>
                <a:sym typeface="Montserrat"/>
              </a:rPr>
              <a:t>Sédentarité : état dans lequel les </a:t>
            </a:r>
            <a:r>
              <a:rPr b="1" lang="fr" sz="1650">
                <a:solidFill>
                  <a:srgbClr val="149FEC"/>
                </a:solidFill>
                <a:latin typeface="Montserrat"/>
                <a:ea typeface="Montserrat"/>
                <a:cs typeface="Montserrat"/>
                <a:sym typeface="Montserrat"/>
              </a:rPr>
              <a:t>mouvements sont réduits au minimum </a:t>
            </a:r>
            <a:r>
              <a:rPr b="1" i="1" lang="fr" sz="1650">
                <a:solidFill>
                  <a:srgbClr val="2D2B2B"/>
                </a:solidFill>
                <a:latin typeface="Montserrat"/>
                <a:ea typeface="Montserrat"/>
                <a:cs typeface="Montserrat"/>
                <a:sym typeface="Montserrat"/>
              </a:rPr>
              <a:t>(position assise ou allongée)</a:t>
            </a:r>
            <a:endParaRPr b="1" i="1" sz="1650">
              <a:solidFill>
                <a:srgbClr val="2D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i="1" sz="1650">
              <a:solidFill>
                <a:srgbClr val="2D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3375" lvl="0" marL="457200" rtl="0" algn="just">
              <a:spcBef>
                <a:spcPts val="2000"/>
              </a:spcBef>
              <a:spcAft>
                <a:spcPts val="0"/>
              </a:spcAft>
              <a:buClr>
                <a:srgbClr val="2D2B2B"/>
              </a:buClr>
              <a:buSzPts val="1650"/>
              <a:buFont typeface="Montserrat"/>
              <a:buChar char="●"/>
            </a:pPr>
            <a:r>
              <a:rPr b="1" lang="fr" sz="1650">
                <a:solidFill>
                  <a:srgbClr val="2D2B2B"/>
                </a:solidFill>
                <a:latin typeface="Montserrat"/>
                <a:ea typeface="Montserrat"/>
                <a:cs typeface="Montserrat"/>
                <a:sym typeface="Montserrat"/>
              </a:rPr>
              <a:t>Inactivité : niveau d’AP quotidien qui </a:t>
            </a:r>
            <a:r>
              <a:rPr b="1" lang="fr" sz="1650">
                <a:solidFill>
                  <a:srgbClr val="149FEC"/>
                </a:solidFill>
                <a:latin typeface="Montserrat"/>
                <a:ea typeface="Montserrat"/>
                <a:cs typeface="Montserrat"/>
                <a:sym typeface="Montserrat"/>
              </a:rPr>
              <a:t>n’atteint pas les recommandations</a:t>
            </a:r>
            <a:endParaRPr b="1" sz="1650">
              <a:solidFill>
                <a:srgbClr val="149FE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Méfaits de la sédentarité</a:t>
            </a:r>
            <a:endParaRPr/>
          </a:p>
        </p:txBody>
      </p:sp>
      <p:sp>
        <p:nvSpPr>
          <p:cNvPr id="200" name="Google Shape;200;p2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fr" sz="1460">
                <a:solidFill>
                  <a:srgbClr val="2D2B2B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aseline="30000" lang="fr" sz="1040">
                <a:solidFill>
                  <a:srgbClr val="2D2B2B"/>
                </a:solidFill>
                <a:latin typeface="Montserrat"/>
                <a:ea typeface="Montserrat"/>
                <a:cs typeface="Montserrat"/>
                <a:sym typeface="Montserrat"/>
              </a:rPr>
              <a:t>ème</a:t>
            </a:r>
            <a:r>
              <a:rPr lang="fr" sz="1460">
                <a:solidFill>
                  <a:srgbClr val="2D2B2B"/>
                </a:solidFill>
                <a:latin typeface="Montserrat"/>
                <a:ea typeface="Montserrat"/>
                <a:cs typeface="Montserrat"/>
                <a:sym typeface="Montserrat"/>
              </a:rPr>
              <a:t> facteur de mortalité au monde (6% des décès)</a:t>
            </a:r>
            <a:endParaRPr sz="1460">
              <a:solidFill>
                <a:srgbClr val="2D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1310" lvl="0" marL="4572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2D2B2B"/>
              </a:buClr>
              <a:buSzPts val="1460"/>
              <a:buFont typeface="Montserrat"/>
              <a:buChar char="●"/>
            </a:pPr>
            <a:r>
              <a:rPr lang="fr" sz="1460">
                <a:solidFill>
                  <a:srgbClr val="2D2B2B"/>
                </a:solidFill>
                <a:latin typeface="Montserrat"/>
                <a:ea typeface="Montserrat"/>
                <a:cs typeface="Montserrat"/>
                <a:sym typeface="Montserrat"/>
              </a:rPr>
              <a:t>21 à 25% des cancers du sein et du colon</a:t>
            </a:r>
            <a:endParaRPr sz="1460">
              <a:solidFill>
                <a:srgbClr val="2D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131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D2B2B"/>
              </a:buClr>
              <a:buSzPts val="1460"/>
              <a:buFont typeface="Montserrat"/>
              <a:buChar char="●"/>
            </a:pPr>
            <a:r>
              <a:rPr lang="fr" sz="1460">
                <a:solidFill>
                  <a:srgbClr val="2D2B2B"/>
                </a:solidFill>
                <a:latin typeface="Montserrat"/>
                <a:ea typeface="Montserrat"/>
                <a:cs typeface="Montserrat"/>
                <a:sym typeface="Montserrat"/>
              </a:rPr>
              <a:t>27% des diabètes</a:t>
            </a:r>
            <a:endParaRPr sz="1460">
              <a:solidFill>
                <a:srgbClr val="2D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131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D2B2B"/>
              </a:buClr>
              <a:buSzPts val="1460"/>
              <a:buFont typeface="Montserrat"/>
              <a:buChar char="●"/>
            </a:pPr>
            <a:r>
              <a:rPr lang="fr" sz="1460">
                <a:solidFill>
                  <a:srgbClr val="2D2B2B"/>
                </a:solidFill>
                <a:latin typeface="Montserrat"/>
                <a:ea typeface="Montserrat"/>
                <a:cs typeface="Montserrat"/>
                <a:sym typeface="Montserrat"/>
              </a:rPr>
              <a:t>30% des maladies cardiaques ischémiques (infarctus…) </a:t>
            </a:r>
            <a:endParaRPr sz="1460">
              <a:solidFill>
                <a:srgbClr val="2D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131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D2B2B"/>
              </a:buClr>
              <a:buSzPts val="1460"/>
              <a:buFont typeface="Montserrat"/>
              <a:buChar char="●"/>
            </a:pPr>
            <a:r>
              <a:t/>
            </a:r>
            <a:endParaRPr sz="1460">
              <a:solidFill>
                <a:srgbClr val="2D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3055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D2B2B"/>
              </a:buClr>
              <a:buSzPts val="1330"/>
              <a:buFont typeface="Montserrat"/>
              <a:buChar char="●"/>
            </a:pPr>
            <a:r>
              <a:rPr lang="fr" sz="1460">
                <a:solidFill>
                  <a:srgbClr val="2D2B2B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lang="fr" sz="1530">
                <a:solidFill>
                  <a:srgbClr val="2D2B2B"/>
                </a:solidFill>
                <a:latin typeface="Montserrat"/>
                <a:ea typeface="Montserrat"/>
                <a:cs typeface="Montserrat"/>
                <a:sym typeface="Montserrat"/>
              </a:rPr>
              <a:t>Augmentation de la prévalence des maladies non transmissibles (maladies cardio vasculaires, diabètes, cancers…) et de leurs facteurs de risque (HTA, hyperglycémie, surcharge pondérale…)</a:t>
            </a:r>
            <a:endParaRPr sz="1250">
              <a:solidFill>
                <a:srgbClr val="2D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5000"/>
              </a:lnSpc>
              <a:spcBef>
                <a:spcPts val="21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11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Activité physique</a:t>
            </a:r>
            <a:endParaRPr/>
          </a:p>
        </p:txBody>
      </p:sp>
      <p:sp>
        <p:nvSpPr>
          <p:cNvPr id="206" name="Google Shape;206;p2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Tout </a:t>
            </a:r>
            <a:r>
              <a:rPr b="1" lang="fr" sz="2400">
                <a:solidFill>
                  <a:srgbClr val="094EC0"/>
                </a:solidFill>
                <a:latin typeface="Montserrat"/>
                <a:ea typeface="Montserrat"/>
                <a:cs typeface="Montserrat"/>
                <a:sym typeface="Montserrat"/>
              </a:rPr>
              <a:t>mouvement corporel</a:t>
            </a:r>
            <a:r>
              <a:rPr b="1" lang="fr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produit par la contraction des muscles squelettiques entraînant </a:t>
            </a:r>
            <a:r>
              <a:rPr b="1" lang="fr" sz="2400">
                <a:solidFill>
                  <a:srgbClr val="094EC0"/>
                </a:solidFill>
                <a:latin typeface="Montserrat"/>
                <a:ea typeface="Montserrat"/>
                <a:cs typeface="Montserrat"/>
                <a:sym typeface="Montserrat"/>
              </a:rPr>
              <a:t>une augmentation de la dépense énergétique</a:t>
            </a:r>
            <a:r>
              <a:rPr b="1" lang="fr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au-dessus de la dépense de repos.</a:t>
            </a:r>
            <a:endParaRPr b="1"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 conditions de pratique</a:t>
            </a:r>
            <a:endParaRPr/>
          </a:p>
        </p:txBody>
      </p:sp>
      <p:sp>
        <p:nvSpPr>
          <p:cNvPr id="212" name="Google Shape;212;p2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7"/>
          <p:cNvSpPr/>
          <p:nvPr/>
        </p:nvSpPr>
        <p:spPr>
          <a:xfrm>
            <a:off x="773200" y="1983450"/>
            <a:ext cx="2947200" cy="907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ACTIVITÉS PROFESSIONNELLES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4814050" y="1983450"/>
            <a:ext cx="2947200" cy="907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ACTIVITÉS QUOTIDIENNES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819150" y="3530925"/>
            <a:ext cx="2947200" cy="907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ACTIVITÉS DE LOISIR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4814050" y="3530925"/>
            <a:ext cx="2947200" cy="907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ACTIVITÉS DE DÉPLACEMENTS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813" y="240925"/>
            <a:ext cx="8264374" cy="466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1350" y="995363"/>
            <a:ext cx="4876800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3898" y="1701975"/>
            <a:ext cx="5716215" cy="114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3887" y="3135887"/>
            <a:ext cx="5716218" cy="119426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Etat des lieux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Recommandations Enfants (moins de 18 ans)</a:t>
            </a:r>
            <a:endParaRPr/>
          </a:p>
        </p:txBody>
      </p:sp>
      <p:sp>
        <p:nvSpPr>
          <p:cNvPr id="239" name="Google Shape;239;p3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075" y="1447925"/>
            <a:ext cx="6857449" cy="325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Déroulement de la formation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latin typeface="Montserrat"/>
                <a:ea typeface="Montserrat"/>
                <a:cs typeface="Montserrat"/>
                <a:sym typeface="Montserrat"/>
              </a:rPr>
              <a:t>1 - Un test écrit d’une heure (le 9 ème jeudi) sur le contenu théorique + la construction d’une fiche de séance sport-santé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>
                <a:latin typeface="Montserrat"/>
                <a:ea typeface="Montserrat"/>
                <a:cs typeface="Montserrat"/>
                <a:sym typeface="Montserrat"/>
              </a:rPr>
              <a:t>2 - Présentation orale d’un projet de développement Sport-Santé en binôme (20 min) (le 10ème jeudi)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>
                <a:latin typeface="Montserrat"/>
                <a:ea typeface="Montserrat"/>
                <a:cs typeface="Montserrat"/>
                <a:sym typeface="Montserrat"/>
              </a:rPr>
              <a:t>3 - Un stage de 10 heures 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Font typeface="Montserrat"/>
              <a:buChar char="-"/>
            </a:pPr>
            <a:r>
              <a:rPr lang="fr" sz="1500">
                <a:latin typeface="Montserrat"/>
                <a:ea typeface="Montserrat"/>
                <a:cs typeface="Montserrat"/>
                <a:sym typeface="Montserrat"/>
              </a:rPr>
              <a:t>2 h avec un Enseignant APA (que vous n’avez pas à chercher)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-"/>
            </a:pPr>
            <a:r>
              <a:rPr lang="fr" sz="1500">
                <a:latin typeface="Montserrat"/>
                <a:ea typeface="Montserrat"/>
                <a:cs typeface="Montserrat"/>
                <a:sym typeface="Montserrat"/>
              </a:rPr>
              <a:t>8h avec un éducateur sport-santé (que vous devez chercher)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Recommandations </a:t>
            </a:r>
            <a:r>
              <a:rPr lang="fr"/>
              <a:t>Adultes : 18 à 64 ans</a:t>
            </a:r>
            <a:endParaRPr/>
          </a:p>
        </p:txBody>
      </p:sp>
      <p:sp>
        <p:nvSpPr>
          <p:cNvPr id="246" name="Google Shape;246;p3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487" y="1550600"/>
            <a:ext cx="6433026" cy="30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Recommandations </a:t>
            </a:r>
            <a:r>
              <a:rPr lang="fr"/>
              <a:t>Seniors : + de 65 ans</a:t>
            </a:r>
            <a:endParaRPr/>
          </a:p>
        </p:txBody>
      </p:sp>
      <p:sp>
        <p:nvSpPr>
          <p:cNvPr id="253" name="Google Shape;253;p3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100" y="1731100"/>
            <a:ext cx="6953799" cy="30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Déroulement de la formation</a:t>
            </a:r>
            <a:endParaRPr/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latin typeface="Montserrat"/>
                <a:ea typeface="Montserrat"/>
                <a:cs typeface="Montserrat"/>
                <a:sym typeface="Montserrat"/>
              </a:rPr>
              <a:t>10 jeudis matins - durée : 3h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 sz="1500">
                <a:latin typeface="Montserrat"/>
                <a:ea typeface="Montserrat"/>
                <a:cs typeface="Montserrat"/>
                <a:sym typeface="Montserrat"/>
              </a:rPr>
              <a:t>Objectif</a:t>
            </a:r>
            <a:r>
              <a:rPr lang="fr" sz="1500">
                <a:latin typeface="Montserrat"/>
                <a:ea typeface="Montserrat"/>
                <a:cs typeface="Montserrat"/>
                <a:sym typeface="Montserrat"/>
              </a:rPr>
              <a:t> : acquérir les bases pour accueillir des personnes présentant des limitations fonctionnelles minimes (personnes avec des pathologies chroniques ayant des problèmes de santé légers mais nécessitant des adaptations)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7200" y="194700"/>
            <a:ext cx="6082798" cy="47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Processus d’évaluation</a:t>
            </a:r>
            <a:endParaRPr/>
          </a:p>
        </p:txBody>
      </p:sp>
      <p:sp>
        <p:nvSpPr>
          <p:cNvPr id="152" name="Google Shape;152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latin typeface="Montserrat"/>
                <a:ea typeface="Montserrat"/>
                <a:cs typeface="Montserrat"/>
                <a:sym typeface="Montserrat"/>
              </a:rPr>
              <a:t>1 - Un test écrit d’une heure (le 9 ème jeudi) sur le contenu théorique + la construction d’une fiche de séance sport-santé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>
                <a:latin typeface="Montserrat"/>
                <a:ea typeface="Montserrat"/>
                <a:cs typeface="Montserrat"/>
                <a:sym typeface="Montserrat"/>
              </a:rPr>
              <a:t>2 - Présentation orale d’un projet de développement Sport-Santé en binôme (20 min) (le 10ème jeudi)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>
                <a:latin typeface="Montserrat"/>
                <a:ea typeface="Montserrat"/>
                <a:cs typeface="Montserrat"/>
                <a:sym typeface="Montserrat"/>
              </a:rPr>
              <a:t>3 - Un stage de 10 heures 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Font typeface="Montserrat"/>
              <a:buChar char="-"/>
            </a:pPr>
            <a:r>
              <a:rPr lang="fr" sz="1500">
                <a:latin typeface="Montserrat"/>
                <a:ea typeface="Montserrat"/>
                <a:cs typeface="Montserrat"/>
                <a:sym typeface="Montserrat"/>
              </a:rPr>
              <a:t>2 h avec un Enseignant APA (que vous n’avez pas à chercher)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-"/>
            </a:pPr>
            <a:r>
              <a:rPr lang="fr" sz="1500">
                <a:latin typeface="Montserrat"/>
                <a:ea typeface="Montserrat"/>
                <a:cs typeface="Montserrat"/>
                <a:sym typeface="Montserrat"/>
              </a:rPr>
              <a:t>8h avec un éducateur sport-santé (que vous devez chercher)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Atelier n°1 - Groupe 1</a:t>
            </a:r>
            <a:endParaRPr/>
          </a:p>
        </p:txBody>
      </p:sp>
      <p:sp>
        <p:nvSpPr>
          <p:cNvPr id="158" name="Google Shape;158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latin typeface="Montserrat"/>
                <a:ea typeface="Montserrat"/>
                <a:cs typeface="Montserrat"/>
                <a:sym typeface="Montserrat"/>
              </a:rPr>
              <a:t>Questions : 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rabicParenR"/>
            </a:pPr>
            <a:r>
              <a:rPr lang="f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Sans vous aider d’internet, accordez vous sur 3 mots qui définissent la santé.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rabicParenR"/>
            </a:pPr>
            <a:r>
              <a:rPr lang="f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Rechercher sur internet la définition des 3 niveaux de prévention et donnez des exemples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Atelier n°1 - Groupe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Montserrat"/>
              <a:buAutoNum type="arabicParenR"/>
            </a:pPr>
            <a:r>
              <a:rPr lang="fr" sz="14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A partir de la définition fournie, comment pouvez-vous distinguer le sédentaire-actif, du sédentaire-inactif et le non sédentaire-actif, du non sédentaire-inactif ? Donnez des exemples concrets pour illustrer vos propos.</a:t>
            </a:r>
            <a:endParaRPr sz="1400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Atelier n°1 - Groupe 3</a:t>
            </a:r>
            <a:endParaRPr/>
          </a:p>
        </p:txBody>
      </p:sp>
      <p:sp>
        <p:nvSpPr>
          <p:cNvPr id="170" name="Google Shape;170;p2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rabicParenR"/>
            </a:pPr>
            <a:r>
              <a:rPr lang="f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Trier les images fournies en 4 catégories. Expliquez vos choix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rabicParenR"/>
            </a:pPr>
            <a:r>
              <a:rPr lang="f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Quelle est la différence entre activité physique et activité sportive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rabicParenR"/>
            </a:pPr>
            <a:r>
              <a:rPr lang="f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Donnez les bénéfices de l’activité physique sur l</a:t>
            </a:r>
            <a:r>
              <a:rPr lang="fr" sz="14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es capacités physiques, cognitives et sociales ?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Atelier n°1 - Groupe 4</a:t>
            </a:r>
            <a:endParaRPr/>
          </a:p>
        </p:txBody>
      </p:sp>
      <p:sp>
        <p:nvSpPr>
          <p:cNvPr id="176" name="Google Shape;176;p2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Montserrat"/>
              <a:buAutoNum type="arabicParenR"/>
            </a:pPr>
            <a:r>
              <a:rPr lang="fr" sz="12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En effectuant des recherches sur internet (OMS, MVJS, ONAPS.....) présentez de manière claire et synthétique les recommandations en termes de pratique pour les enfants, les adultes et les seniors.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